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6.jpg" ContentType="image/jpg"/>
  <Override PartName="/ppt/media/image47.jpg" ContentType="image/jpg"/>
  <Override PartName="/ppt/media/image48.jpg" ContentType="image/jpg"/>
  <Override PartName="/ppt/media/image49.jpg" ContentType="image/jpg"/>
  <Override PartName="/ppt/media/image50.jpg" ContentType="image/jpg"/>
  <Override PartName="/ppt/media/image51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54" r:id="rId4"/>
  </p:sldMasterIdLst>
  <p:notesMasterIdLst>
    <p:notesMasterId r:id="rId54"/>
  </p:notesMasterIdLst>
  <p:sldIdLst>
    <p:sldId id="393" r:id="rId5"/>
    <p:sldId id="394" r:id="rId6"/>
    <p:sldId id="349" r:id="rId7"/>
    <p:sldId id="350" r:id="rId8"/>
    <p:sldId id="351" r:id="rId9"/>
    <p:sldId id="353" r:id="rId10"/>
    <p:sldId id="358" r:id="rId11"/>
    <p:sldId id="359" r:id="rId12"/>
    <p:sldId id="296" r:id="rId13"/>
    <p:sldId id="391" r:id="rId14"/>
    <p:sldId id="383" r:id="rId15"/>
    <p:sldId id="363" r:id="rId16"/>
    <p:sldId id="364" r:id="rId17"/>
    <p:sldId id="365" r:id="rId18"/>
    <p:sldId id="366" r:id="rId19"/>
    <p:sldId id="368" r:id="rId20"/>
    <p:sldId id="369" r:id="rId21"/>
    <p:sldId id="370" r:id="rId22"/>
    <p:sldId id="374" r:id="rId23"/>
    <p:sldId id="375" r:id="rId24"/>
    <p:sldId id="273" r:id="rId25"/>
    <p:sldId id="395" r:id="rId26"/>
    <p:sldId id="396" r:id="rId27"/>
    <p:sldId id="397" r:id="rId28"/>
    <p:sldId id="398" r:id="rId29"/>
    <p:sldId id="403" r:id="rId30"/>
    <p:sldId id="399" r:id="rId31"/>
    <p:sldId id="400" r:id="rId32"/>
    <p:sldId id="404" r:id="rId33"/>
    <p:sldId id="405" r:id="rId34"/>
    <p:sldId id="401" r:id="rId35"/>
    <p:sldId id="406" r:id="rId36"/>
    <p:sldId id="258" r:id="rId37"/>
    <p:sldId id="260" r:id="rId38"/>
    <p:sldId id="261" r:id="rId39"/>
    <p:sldId id="263" r:id="rId40"/>
    <p:sldId id="266" r:id="rId41"/>
    <p:sldId id="267" r:id="rId42"/>
    <p:sldId id="268" r:id="rId43"/>
    <p:sldId id="269" r:id="rId44"/>
    <p:sldId id="270" r:id="rId45"/>
    <p:sldId id="271" r:id="rId46"/>
    <p:sldId id="407" r:id="rId47"/>
    <p:sldId id="277" r:id="rId48"/>
    <p:sldId id="278" r:id="rId49"/>
    <p:sldId id="280" r:id="rId50"/>
    <p:sldId id="299" r:id="rId51"/>
    <p:sldId id="300" r:id="rId52"/>
    <p:sldId id="308" r:id="rId53"/>
  </p:sldIdLst>
  <p:sldSz cx="12192000" cy="6858000"/>
  <p:notesSz cx="12192000" cy="6858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libri Light" panose="020F0302020204030204" pitchFamily="34" charset="0"/>
      <p:regular r:id="rId59"/>
      <p:italic r:id="rId60"/>
    </p:embeddedFont>
    <p:embeddedFont>
      <p:font typeface="Cambria Math" panose="02040503050406030204" pitchFamily="18" charset="0"/>
      <p:regular r:id="rId61"/>
    </p:embeddedFont>
    <p:embeddedFont>
      <p:font typeface="Wingdings 2" pitchFamily="2" charset="2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8"/>
    <p:restoredTop sz="94694"/>
  </p:normalViewPr>
  <p:slideViewPr>
    <p:cSldViewPr>
      <p:cViewPr varScale="1">
        <p:scale>
          <a:sx n="103" d="100"/>
          <a:sy n="103" d="100"/>
        </p:scale>
        <p:origin x="200" y="5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1.fntdata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4.fntdata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6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5F8F8-1656-462C-ABE4-CEC7A82D60B2}" type="datetimeFigureOut">
              <a:rPr lang="en-US" smtClean="0"/>
              <a:t>9/14/23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7A50A-A4B8-4834-94B3-F4027F8A1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3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a01c115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a01c115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1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04307129_0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04307129_0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70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c6c3333b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c6c3333b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C0FB5-EA9C-1290-6B7B-BE827B8B3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0D7F32-AA40-3E2C-C53C-0BD754C0E8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04CF7-401B-4F4C-F86F-6C61EBDA1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7767E-8322-D0B4-9F5C-C43ED5B6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D7C67-AB07-403B-785B-34160EB5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4114052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3D944-6335-84C1-AA54-AA2D077A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12622D-55EB-694E-912E-8E27118FF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819F7-58A5-E77D-2111-CB233FB2A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3A1B8-9F1C-CEDD-92AC-D55EBD58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C98F6-F783-3F58-5C4E-8113F5CC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399309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3E8E78-7324-49D7-9F81-133A71D1EE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BC458F-72BD-5016-0FCD-84A54FFEA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D3985-9A18-E8AB-14D5-73B959264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ED1D1-DAD9-8AA5-9E24-F298C3A73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008DD-5BC0-BB97-2654-548B2EB41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262973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ts val="3000"/>
              <a:buChar char="●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409055" y="6333135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2687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B947-1B38-8264-5D58-F5DF6EDC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B2BE1-7BEE-FC6E-6E57-4C08A9AC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C76CB-E5A7-267E-653F-38F567610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4479E-D2CD-A7DB-697A-D3722A6A8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32BD5-6DC5-5B6A-9989-180B6F69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68124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FDC2-3DB4-35BE-4281-0C1C1E4A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01859-95D8-034D-C604-E4E21DB97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A4E79-7283-9271-1FB0-88A1495F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F7F42-4E40-A801-54E6-1288BFE63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C5F06-8F5B-98FB-E102-3F4D7BC6E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2521300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CA60-994E-DCD1-C905-2EA972B55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69C41-7CEC-8224-AF5F-DD8CE079E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FDC08-B81D-A8A9-F9C7-53252BEDE6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98093-EDF3-CAB1-EAC1-6836B0D40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1FEA3-C244-7AC6-8C38-637EC6FDF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E3923-6A69-57C4-BDBD-3FA88528B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1737203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6D7E4-9192-DCEC-9569-00AC85EB6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CE1B2-709B-5F8C-6A1B-D0AB76642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A2BD1-62DF-020D-45DF-4A0EE1A6A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E2FAE7-F70F-18C7-9D2E-CC10E3305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8BD1F1-1734-B2E8-692E-6D7BD700AE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5A828B-76D4-C1CC-9A95-B3372F7C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0D3563-00A0-4C21-E68A-70491F4D5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02439F-BBD8-AB4B-E3C7-F55364D4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123039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C737-8A2B-4021-859D-FAD800A8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2C952-0100-742D-13C8-576AD533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060F3-E937-3936-4409-62A9E1AC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E8363-0013-AFCC-A962-002F0303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209870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0518-491A-BFC3-2F4F-1418D1CA3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902D27-7DE9-3BFF-7372-A4CDE250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B8DDC-47D9-160E-FD59-CEBE270A0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1111077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8D80-0701-17DE-3630-58EA40A0C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C983-5619-FBC4-B6E9-6A90AE70E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42B1A-D914-5084-A98D-AC47685C4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44E4C-69CC-DAED-3EAD-24F0A6C54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1DFA4-E3CE-7112-27E1-9DBF7E7E5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B8EE-EDD6-5761-A40E-ECB79B2F6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1224629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C062-48B3-D4E9-760E-5F2D97D0C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762296-84B9-DD6A-ABC9-6AED779E72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99DB5-D06E-010F-6C01-8966DA432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A92BC-B7CB-DF98-C3C8-0C41B7D30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78DCE-30EE-EB57-17D6-92BEBA00A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62C16-9732-AE0A-D2E7-5C78C21F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4125225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9CFE9F-C028-DF3C-E4EB-F9FE9B305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D9D1A-BDD3-0585-EBCB-7D2124A62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38A02-FD44-CCB5-AA38-13282DCA98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96DD7-8431-95C0-F37B-1AAD06C5F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0B2E0-FA57-2BFA-DA09-127E19C71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394799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5" r:id="rId1"/>
    <p:sldLayoutId id="2147484356" r:id="rId2"/>
    <p:sldLayoutId id="2147484357" r:id="rId3"/>
    <p:sldLayoutId id="2147484358" r:id="rId4"/>
    <p:sldLayoutId id="2147484359" r:id="rId5"/>
    <p:sldLayoutId id="2147484360" r:id="rId6"/>
    <p:sldLayoutId id="2147484361" r:id="rId7"/>
    <p:sldLayoutId id="2147484362" r:id="rId8"/>
    <p:sldLayoutId id="2147484363" r:id="rId9"/>
    <p:sldLayoutId id="2147484364" r:id="rId10"/>
    <p:sldLayoutId id="2147484365" r:id="rId11"/>
    <p:sldLayoutId id="21474843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nature.com/articles/s41598-022-14218-6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5C464-13F5-C399-B50B-751BAB0D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2098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Un-supervised Learning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NetNeuro</a:t>
            </a:r>
            <a:r>
              <a:rPr lang="en-US" dirty="0"/>
              <a:t> 2023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3BBCE0-67EF-2A1A-3794-B46942E2C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2000"/>
          </a:blip>
          <a:srcRect l="14155" r="4583" b="14912"/>
          <a:stretch/>
        </p:blipFill>
        <p:spPr>
          <a:xfrm>
            <a:off x="3276600" y="-3313"/>
            <a:ext cx="5105400" cy="660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1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2469" y="4025112"/>
            <a:ext cx="2747807" cy="233043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431773" y="533400"/>
            <a:ext cx="10972800" cy="11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b="1" dirty="0"/>
              <a:t>Problem: What if I have more than two really important PCA values </a:t>
            </a:r>
            <a:endParaRPr b="1" dirty="0"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8984000" cy="496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How can humans visualize </a:t>
            </a:r>
            <a:br>
              <a:rPr lang="en" sz="2400" dirty="0"/>
            </a:br>
            <a:r>
              <a:rPr lang="en" sz="2400" b="1" dirty="0"/>
              <a:t>high-dimensional</a:t>
            </a:r>
            <a:r>
              <a:rPr lang="en" sz="2400" dirty="0"/>
              <a:t> data?</a:t>
            </a:r>
            <a:endParaRPr sz="2400" dirty="0"/>
          </a:p>
          <a:p>
            <a:pPr indent="-457189">
              <a:buSzPts val="1800"/>
              <a:buChar char="-"/>
            </a:pPr>
            <a:r>
              <a:rPr lang="en" sz="2000" dirty="0"/>
              <a:t>images</a:t>
            </a:r>
            <a:r>
              <a:rPr lang="en" sz="1800" dirty="0"/>
              <a:t> (pixels can be considered dimensions)</a:t>
            </a:r>
            <a:endParaRPr sz="1800" dirty="0"/>
          </a:p>
          <a:p>
            <a:pPr indent="-457189">
              <a:spcBef>
                <a:spcPts val="0"/>
              </a:spcBef>
              <a:buSzPts val="1800"/>
              <a:buChar char="-"/>
            </a:pPr>
            <a:r>
              <a:rPr lang="en" sz="2000" dirty="0"/>
              <a:t>single cell nuclei is described by 30 variables </a:t>
            </a:r>
            <a:br>
              <a:rPr lang="en" sz="2000" dirty="0"/>
            </a:br>
            <a:r>
              <a:rPr lang="en" sz="1800" dirty="0"/>
              <a:t>(variables = dimensions)</a:t>
            </a:r>
            <a:br>
              <a:rPr lang="en" sz="2000" dirty="0"/>
            </a:br>
            <a:endParaRPr sz="2400" dirty="0"/>
          </a:p>
          <a:p>
            <a:pPr marL="0" indent="0">
              <a:buNone/>
            </a:pPr>
            <a:r>
              <a:rPr lang="en" sz="2000" dirty="0"/>
              <a:t>Specifically ...</a:t>
            </a:r>
            <a:endParaRPr sz="2000" dirty="0"/>
          </a:p>
          <a:p>
            <a:pPr marL="0" indent="0">
              <a:buNone/>
            </a:pPr>
            <a:r>
              <a:rPr lang="en" sz="2400" dirty="0"/>
              <a:t>How to visualize in 2D or 3D space?</a:t>
            </a:r>
            <a:endParaRPr sz="2400" dirty="0"/>
          </a:p>
          <a:p>
            <a:pPr indent="-457189">
              <a:buSzPts val="1800"/>
              <a:buChar char="-"/>
            </a:pPr>
            <a:r>
              <a:rPr lang="en" sz="2000" dirty="0"/>
              <a:t>to see relationships</a:t>
            </a:r>
            <a:endParaRPr sz="2000" dirty="0"/>
          </a:p>
          <a:p>
            <a:pPr indent="-457189">
              <a:spcBef>
                <a:spcPts val="0"/>
              </a:spcBef>
              <a:buSzPts val="1800"/>
              <a:buChar char="-"/>
            </a:pPr>
            <a:r>
              <a:rPr lang="en" sz="2000" dirty="0"/>
              <a:t>check if features are separating the data</a:t>
            </a:r>
            <a:endParaRPr sz="2000" dirty="0"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pic>
        <p:nvPicPr>
          <p:cNvPr id="46" name="Google Shape;4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2469" y="1636059"/>
            <a:ext cx="2650581" cy="209466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/>
        </p:nvSpPr>
        <p:spPr>
          <a:xfrm>
            <a:off x="6931627" y="6316362"/>
            <a:ext cx="5679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http://arxiv.org/pdf/1310.1531.pdf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26068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b="1" dirty="0"/>
              <a:t>What is t-SNE?</a:t>
            </a:r>
            <a:endParaRPr b="1" dirty="0"/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762000" y="1570432"/>
            <a:ext cx="10266000" cy="496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" sz="2400" dirty="0"/>
              <a:t>t-Distributed Stochastic Neighbor Embedding (t-SNE)</a:t>
            </a:r>
            <a:endParaRPr sz="2400" dirty="0"/>
          </a:p>
          <a:p>
            <a:pPr marL="0" indent="0">
              <a:spcBef>
                <a:spcPts val="0"/>
              </a:spcBef>
              <a:buNone/>
            </a:pPr>
            <a:endParaRPr sz="1200" dirty="0"/>
          </a:p>
          <a:p>
            <a:pPr marL="171450" indent="-171450">
              <a:spcBef>
                <a:spcPts val="0"/>
              </a:spcBef>
            </a:pPr>
            <a:endParaRPr sz="1200" dirty="0"/>
          </a:p>
          <a:p>
            <a:pPr marL="342900" indent="-342900">
              <a:spcBef>
                <a:spcPts val="0"/>
              </a:spcBef>
            </a:pPr>
            <a:r>
              <a:rPr lang="en" sz="2400" dirty="0"/>
              <a:t>Models the probabilities that </a:t>
            </a:r>
            <a:r>
              <a:rPr lang="en" sz="2400" b="1" dirty="0"/>
              <a:t>high-d</a:t>
            </a:r>
            <a:r>
              <a:rPr lang="en" sz="2400" dirty="0"/>
              <a:t> points </a:t>
            </a:r>
            <a:r>
              <a:rPr lang="en" sz="2400" i="1" dirty="0"/>
              <a:t>xi,xj </a:t>
            </a:r>
            <a:r>
              <a:rPr lang="en" sz="2400" dirty="0"/>
              <a:t>are neighbors </a:t>
            </a:r>
            <a:endParaRPr sz="1800" dirty="0"/>
          </a:p>
          <a:p>
            <a:pPr marL="171450" indent="-171450">
              <a:spcBef>
                <a:spcPts val="0"/>
              </a:spcBef>
            </a:pPr>
            <a:endParaRPr sz="1200" dirty="0"/>
          </a:p>
          <a:p>
            <a:pPr marL="171450" indent="-171450">
              <a:spcBef>
                <a:spcPts val="0"/>
              </a:spcBef>
            </a:pPr>
            <a:endParaRPr sz="1200" dirty="0"/>
          </a:p>
          <a:p>
            <a:pPr marL="342900" indent="-342900">
              <a:spcBef>
                <a:spcPts val="0"/>
              </a:spcBef>
            </a:pPr>
            <a:r>
              <a:rPr lang="en" sz="2400" dirty="0"/>
              <a:t>Models the probabilities the corresponding </a:t>
            </a:r>
            <a:r>
              <a:rPr lang="en" sz="2400" b="1" dirty="0"/>
              <a:t>low-d</a:t>
            </a:r>
            <a:r>
              <a:rPr lang="en" sz="2400" dirty="0"/>
              <a:t> </a:t>
            </a:r>
            <a:endParaRPr sz="2400" dirty="0"/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400" dirty="0"/>
              <a:t>     points </a:t>
            </a:r>
            <a:r>
              <a:rPr lang="en" sz="2400" i="1" dirty="0"/>
              <a:t>yi,yj </a:t>
            </a:r>
            <a:r>
              <a:rPr lang="en" sz="2400" dirty="0"/>
              <a:t>are neighbors </a:t>
            </a:r>
            <a:endParaRPr sz="1800" dirty="0"/>
          </a:p>
          <a:p>
            <a:pPr marL="171450" indent="-171450"/>
            <a:endParaRPr sz="1200" dirty="0"/>
          </a:p>
          <a:p>
            <a:pPr marL="342900" indent="-342900"/>
            <a:r>
              <a:rPr lang="en" sz="2400" dirty="0"/>
              <a:t>Finds a </a:t>
            </a:r>
            <a:r>
              <a:rPr lang="en" sz="2400" b="1" dirty="0"/>
              <a:t>low-d</a:t>
            </a:r>
            <a:r>
              <a:rPr lang="en" sz="2400" dirty="0"/>
              <a:t> representation that is faithful </a:t>
            </a:r>
            <a:br>
              <a:rPr lang="en" sz="2400" dirty="0"/>
            </a:br>
            <a:r>
              <a:rPr lang="en" sz="2400" dirty="0"/>
              <a:t>to the </a:t>
            </a:r>
            <a:r>
              <a:rPr lang="en" sz="2400" b="1" dirty="0"/>
              <a:t>high-d</a:t>
            </a:r>
            <a:r>
              <a:rPr lang="en" sz="2400" dirty="0"/>
              <a:t> model</a:t>
            </a:r>
            <a:endParaRPr sz="2400" dirty="0"/>
          </a:p>
        </p:txBody>
      </p:sp>
      <p:sp>
        <p:nvSpPr>
          <p:cNvPr id="142" name="Google Shape;142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354" y="1637435"/>
            <a:ext cx="2855767" cy="225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1939" y="4054232"/>
            <a:ext cx="2980599" cy="2527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5878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B29E6-FC79-4F7D-BA70-6912125E7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891" y="492917"/>
            <a:ext cx="9144000" cy="477838"/>
          </a:xfrm>
        </p:spPr>
        <p:txBody>
          <a:bodyPr>
            <a:noAutofit/>
          </a:bodyPr>
          <a:lstStyle/>
          <a:p>
            <a:pPr algn="l"/>
            <a:r>
              <a:rPr lang="en-GB" sz="3600" b="1" dirty="0"/>
              <a:t>How does </a:t>
            </a:r>
            <a:r>
              <a:rPr lang="en-GB" sz="3600" b="1" dirty="0" err="1"/>
              <a:t>tSNE</a:t>
            </a:r>
            <a:r>
              <a:rPr lang="en-GB" sz="3600" b="1" dirty="0"/>
              <a:t> work?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8B8922-1927-463B-8FD5-B14834884368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Based around all-vs-all table of pairwise cell to cell distances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8F11A2-FE77-44CC-B7D5-A6D9F7C42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70" y="2618659"/>
            <a:ext cx="3384470" cy="3391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70D86-D9CA-4FF0-8145-B374B776C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670" y="2618659"/>
            <a:ext cx="3384470" cy="3391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AD6120-D198-47D3-834F-26CBAFBF6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200" y="2618659"/>
            <a:ext cx="4419382" cy="261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10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B29E6-FC79-4F7D-BA70-6912125E7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859241"/>
            <a:ext cx="9144000" cy="477838"/>
          </a:xfrm>
        </p:spPr>
        <p:txBody>
          <a:bodyPr>
            <a:noAutofit/>
          </a:bodyPr>
          <a:lstStyle/>
          <a:p>
            <a:pPr algn="l"/>
            <a:r>
              <a:rPr lang="en-GB" sz="3600" b="1" dirty="0"/>
              <a:t>Distance scaling and perplexity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CBB8D-B139-4519-A914-B61BDA80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97" y="3733800"/>
            <a:ext cx="4711831" cy="2783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48290-7E20-42A8-9148-BCD15FFAE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55" y="3509320"/>
            <a:ext cx="3370245" cy="326831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EF6A8A-8D2B-4811-821C-63D89E4FE5E4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Perplexity = expected number of neighbours within a cluster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Distances scaled relative to perplexity neighbours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The performance of TSNE is fairly robust to changes in the perplexity, and typical values are between 5 and 50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533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673FC5-8077-4353-B35F-14D3511F2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70" y="2074893"/>
            <a:ext cx="3795272" cy="3680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8ED7BE-EA84-44FE-B366-584BAFC52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30" y="2074894"/>
            <a:ext cx="3888540" cy="368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B6888-6518-48D9-878F-B320105AE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280" y="1988800"/>
            <a:ext cx="3888540" cy="37665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6BEA3FA-ED70-4217-AB4C-1E43CA035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63706"/>
            <a:ext cx="9144000" cy="477838"/>
          </a:xfrm>
        </p:spPr>
        <p:txBody>
          <a:bodyPr>
            <a:noAutofit/>
          </a:bodyPr>
          <a:lstStyle/>
          <a:p>
            <a:pPr algn="l"/>
            <a:r>
              <a:rPr lang="en-GB" sz="3600" b="1" dirty="0"/>
              <a:t>Perplexity Robustness</a:t>
            </a:r>
          </a:p>
        </p:txBody>
      </p:sp>
    </p:spTree>
    <p:extLst>
      <p:ext uri="{BB962C8B-B14F-4D97-AF65-F5344CB8AC3E}">
        <p14:creationId xmlns:p14="http://schemas.microsoft.com/office/powerpoint/2010/main" val="92518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4D5830-BE30-462F-87B1-CC8FE12ADE32}"/>
              </a:ext>
            </a:extLst>
          </p:cNvPr>
          <p:cNvSpPr txBox="1">
            <a:spLocks/>
          </p:cNvSpPr>
          <p:nvPr/>
        </p:nvSpPr>
        <p:spPr>
          <a:xfrm>
            <a:off x="762000" y="274638"/>
            <a:ext cx="10820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b="1" dirty="0" err="1"/>
              <a:t>tSNE</a:t>
            </a:r>
            <a:r>
              <a:rPr lang="en-GB" sz="3600" b="1" dirty="0"/>
              <a:t> Projection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3F8A0E-2797-4444-B3DC-B2A54F107A7C}"/>
              </a:ext>
            </a:extLst>
          </p:cNvPr>
          <p:cNvSpPr txBox="1">
            <a:spLocks/>
          </p:cNvSpPr>
          <p:nvPr/>
        </p:nvSpPr>
        <p:spPr>
          <a:xfrm>
            <a:off x="685800" y="1556740"/>
            <a:ext cx="10896600" cy="4891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Normally projects in 2D, but can be any number of dimensions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Randomly scatter all points within the 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Start a simulation</a:t>
            </a:r>
          </a:p>
          <a:p>
            <a:pPr lvl="1" algn="l"/>
            <a:r>
              <a:rPr lang="en-GB" dirty="0"/>
              <a:t>Aim is to make the point distances match the distance matrix</a:t>
            </a:r>
          </a:p>
          <a:p>
            <a:pPr lvl="1" algn="l"/>
            <a:r>
              <a:rPr lang="en-GB" dirty="0"/>
              <a:t>Shuffle points based on how well they match</a:t>
            </a:r>
          </a:p>
          <a:p>
            <a:pPr lvl="1" algn="l"/>
            <a:r>
              <a:rPr lang="en-GB" dirty="0"/>
              <a:t>Stop after fixed number of iterations, or</a:t>
            </a:r>
          </a:p>
          <a:p>
            <a:pPr lvl="1" algn="l"/>
            <a:r>
              <a:rPr lang="en-GB" dirty="0"/>
              <a:t>Stop after distances have converged</a:t>
            </a:r>
          </a:p>
        </p:txBody>
      </p:sp>
    </p:spTree>
    <p:extLst>
      <p:ext uri="{BB962C8B-B14F-4D97-AF65-F5344CB8AC3E}">
        <p14:creationId xmlns:p14="http://schemas.microsoft.com/office/powerpoint/2010/main" val="1662608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7532F6-19AF-47FE-80F7-65304FCF575B}"/>
              </a:ext>
            </a:extLst>
          </p:cNvPr>
          <p:cNvGrpSpPr/>
          <p:nvPr/>
        </p:nvGrpSpPr>
        <p:grpSpPr>
          <a:xfrm>
            <a:off x="419100" y="2514600"/>
            <a:ext cx="2857500" cy="3768246"/>
            <a:chOff x="426800" y="2416284"/>
            <a:chExt cx="2857500" cy="37682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D45058-FB52-4D5E-B2A8-BCF782D81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00" y="2416284"/>
              <a:ext cx="2857500" cy="28575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CA3048E-2F22-41C0-84A7-8AED3BED2150}"/>
                </a:ext>
              </a:extLst>
            </p:cNvPr>
            <p:cNvSpPr txBox="1"/>
            <p:nvPr/>
          </p:nvSpPr>
          <p:spPr>
            <a:xfrm>
              <a:off x="1194952" y="5661310"/>
              <a:ext cx="13211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Original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547602F-9A95-4305-980B-35866E557058}"/>
              </a:ext>
            </a:extLst>
          </p:cNvPr>
          <p:cNvGrpSpPr/>
          <p:nvPr/>
        </p:nvGrpSpPr>
        <p:grpSpPr>
          <a:xfrm>
            <a:off x="3276600" y="2514600"/>
            <a:ext cx="2857500" cy="3768246"/>
            <a:chOff x="3284300" y="2416284"/>
            <a:chExt cx="2857500" cy="37682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49C9A6-084F-4784-B7F8-7BB9BD963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4300" y="2416284"/>
              <a:ext cx="2857500" cy="28575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E99BE9-02D6-4A47-876D-283DF9FCE214}"/>
                </a:ext>
              </a:extLst>
            </p:cNvPr>
            <p:cNvSpPr txBox="1"/>
            <p:nvPr/>
          </p:nvSpPr>
          <p:spPr>
            <a:xfrm>
              <a:off x="3635575" y="5661310"/>
              <a:ext cx="21549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Perplexity = 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269B03D-3F48-484D-AE65-F797144F920C}"/>
              </a:ext>
            </a:extLst>
          </p:cNvPr>
          <p:cNvGrpSpPr/>
          <p:nvPr/>
        </p:nvGrpSpPr>
        <p:grpSpPr>
          <a:xfrm>
            <a:off x="6119971" y="2514600"/>
            <a:ext cx="2857500" cy="3768246"/>
            <a:chOff x="6127671" y="2416284"/>
            <a:chExt cx="2857500" cy="37682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C00F28-233F-4D3B-905D-449142875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7671" y="2416284"/>
              <a:ext cx="2857500" cy="28575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BC07ED-48A8-42B3-B105-EEB070D72964}"/>
                </a:ext>
              </a:extLst>
            </p:cNvPr>
            <p:cNvSpPr txBox="1"/>
            <p:nvPr/>
          </p:nvSpPr>
          <p:spPr>
            <a:xfrm>
              <a:off x="6387575" y="5661310"/>
              <a:ext cx="23376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Perplexity = 30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0EF51B-A2C9-44C0-A03C-66FA3E010A51}"/>
              </a:ext>
            </a:extLst>
          </p:cNvPr>
          <p:cNvGrpSpPr/>
          <p:nvPr/>
        </p:nvGrpSpPr>
        <p:grpSpPr>
          <a:xfrm>
            <a:off x="8991600" y="2514600"/>
            <a:ext cx="2857500" cy="3768246"/>
            <a:chOff x="8999300" y="2416284"/>
            <a:chExt cx="2857500" cy="376824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65AB49-F111-4ED3-A134-001E0D3AC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9300" y="2416284"/>
              <a:ext cx="2857500" cy="28575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35EEDB-304A-457D-A188-3809720C51FC}"/>
                </a:ext>
              </a:extLst>
            </p:cNvPr>
            <p:cNvSpPr txBox="1"/>
            <p:nvPr/>
          </p:nvSpPr>
          <p:spPr>
            <a:xfrm>
              <a:off x="9167833" y="5661310"/>
              <a:ext cx="25204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Perplexity = 100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4017498-11FE-4D46-A03C-41D8D945533D}"/>
              </a:ext>
            </a:extLst>
          </p:cNvPr>
          <p:cNvSpPr txBox="1"/>
          <p:nvPr/>
        </p:nvSpPr>
        <p:spPr>
          <a:xfrm>
            <a:off x="3596010" y="1593212"/>
            <a:ext cx="395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Perplexity Settings Matter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060EEB1-B606-4542-AB0B-18204BDA8BC0}"/>
              </a:ext>
            </a:extLst>
          </p:cNvPr>
          <p:cNvSpPr txBox="1">
            <a:spLocks/>
          </p:cNvSpPr>
          <p:nvPr/>
        </p:nvSpPr>
        <p:spPr>
          <a:xfrm>
            <a:off x="707767" y="727456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err="1"/>
              <a:t>tSNE</a:t>
            </a:r>
            <a:r>
              <a:rPr lang="en-GB" sz="3600" b="1" dirty="0"/>
              <a:t> Practical Examples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55B572-65FE-4399-968E-FC519A86E388}"/>
              </a:ext>
            </a:extLst>
          </p:cNvPr>
          <p:cNvSpPr/>
          <p:nvPr/>
        </p:nvSpPr>
        <p:spPr>
          <a:xfrm>
            <a:off x="8328310" y="6381410"/>
            <a:ext cx="3792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https://distill.pub/2016/misread-tsne/</a:t>
            </a:r>
          </a:p>
        </p:txBody>
      </p:sp>
    </p:spTree>
    <p:extLst>
      <p:ext uri="{BB962C8B-B14F-4D97-AF65-F5344CB8AC3E}">
        <p14:creationId xmlns:p14="http://schemas.microsoft.com/office/powerpoint/2010/main" val="113275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96B958-BFD5-45DE-8DF5-BD8A4469E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36" y="2416284"/>
            <a:ext cx="2857500" cy="28575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3607377-5918-4DAA-AC7B-E23F27E2A7AC}"/>
              </a:ext>
            </a:extLst>
          </p:cNvPr>
          <p:cNvGrpSpPr/>
          <p:nvPr/>
        </p:nvGrpSpPr>
        <p:grpSpPr>
          <a:xfrm>
            <a:off x="3304987" y="2416284"/>
            <a:ext cx="2857500" cy="3768246"/>
            <a:chOff x="3304987" y="2416284"/>
            <a:chExt cx="2857500" cy="37682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A83DC3B-CE28-4987-A3FB-CAACBF304076}"/>
                </a:ext>
              </a:extLst>
            </p:cNvPr>
            <p:cNvSpPr txBox="1"/>
            <p:nvPr/>
          </p:nvSpPr>
          <p:spPr>
            <a:xfrm>
              <a:off x="3635575" y="5661310"/>
              <a:ext cx="21549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Perplexity = 2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C1B83E-9163-4632-832C-265A74823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987" y="2416284"/>
              <a:ext cx="2857500" cy="28575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618184D-08BC-4445-AA5F-56FDBE7E44E2}"/>
              </a:ext>
            </a:extLst>
          </p:cNvPr>
          <p:cNvGrpSpPr/>
          <p:nvPr/>
        </p:nvGrpSpPr>
        <p:grpSpPr>
          <a:xfrm>
            <a:off x="6199554" y="2416284"/>
            <a:ext cx="2857500" cy="3768246"/>
            <a:chOff x="6186867" y="2416284"/>
            <a:chExt cx="2857500" cy="37682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613EE4-1AB1-4484-A1A8-751F424BAD46}"/>
                </a:ext>
              </a:extLst>
            </p:cNvPr>
            <p:cNvSpPr txBox="1"/>
            <p:nvPr/>
          </p:nvSpPr>
          <p:spPr>
            <a:xfrm>
              <a:off x="6538142" y="5661310"/>
              <a:ext cx="21549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Perplexity = 5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191BD6-4B76-4EE1-85C0-72F9B0D8F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867" y="2416284"/>
              <a:ext cx="2857500" cy="28575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A3B81FA-BFFC-46AA-9F92-96B855422A29}"/>
              </a:ext>
            </a:extLst>
          </p:cNvPr>
          <p:cNvGrpSpPr/>
          <p:nvPr/>
        </p:nvGrpSpPr>
        <p:grpSpPr>
          <a:xfrm>
            <a:off x="9094122" y="2416284"/>
            <a:ext cx="2857500" cy="3768246"/>
            <a:chOff x="9094122" y="2416284"/>
            <a:chExt cx="2857500" cy="37682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4928DC-9D02-4D7E-AAB8-9E4AD27D34B4}"/>
                </a:ext>
              </a:extLst>
            </p:cNvPr>
            <p:cNvSpPr txBox="1"/>
            <p:nvPr/>
          </p:nvSpPr>
          <p:spPr>
            <a:xfrm>
              <a:off x="9354026" y="5661310"/>
              <a:ext cx="23376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Perplexity = 50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77D6F4-DF0C-4BCC-B58C-132248200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122" y="2416284"/>
              <a:ext cx="2857500" cy="28575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09C0D36-0956-46E0-BBFC-01309B63D26E}"/>
              </a:ext>
            </a:extLst>
          </p:cNvPr>
          <p:cNvSpPr/>
          <p:nvPr/>
        </p:nvSpPr>
        <p:spPr>
          <a:xfrm>
            <a:off x="8328310" y="6381410"/>
            <a:ext cx="3792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https://distill.pub/2016/misread-tsne/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7E5FD-FF92-43B2-95AB-EFCBD9AA7A67}"/>
              </a:ext>
            </a:extLst>
          </p:cNvPr>
          <p:cNvSpPr txBox="1"/>
          <p:nvPr/>
        </p:nvSpPr>
        <p:spPr>
          <a:xfrm>
            <a:off x="3874013" y="1584216"/>
            <a:ext cx="444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Cluster Sizes are Meaningless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32BF2CD-CDC1-4676-92B6-913F82DD9CCF}"/>
              </a:ext>
            </a:extLst>
          </p:cNvPr>
          <p:cNvSpPr txBox="1">
            <a:spLocks/>
          </p:cNvSpPr>
          <p:nvPr/>
        </p:nvSpPr>
        <p:spPr>
          <a:xfrm>
            <a:off x="718917" y="800224"/>
            <a:ext cx="10972800" cy="783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err="1"/>
              <a:t>tSNE</a:t>
            </a:r>
            <a:r>
              <a:rPr lang="en-GB" sz="3600" b="1" dirty="0"/>
              <a:t> Practical Examples</a:t>
            </a:r>
          </a:p>
        </p:txBody>
      </p:sp>
    </p:spTree>
    <p:extLst>
      <p:ext uri="{BB962C8B-B14F-4D97-AF65-F5344CB8AC3E}">
        <p14:creationId xmlns:p14="http://schemas.microsoft.com/office/powerpoint/2010/main" val="418240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06444-DA43-4EF6-9E30-EEE47540C480}"/>
              </a:ext>
            </a:extLst>
          </p:cNvPr>
          <p:cNvSpPr txBox="1">
            <a:spLocks/>
          </p:cNvSpPr>
          <p:nvPr/>
        </p:nvSpPr>
        <p:spPr>
          <a:xfrm>
            <a:off x="723900" y="724625"/>
            <a:ext cx="10972800" cy="8462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err="1"/>
              <a:t>tSNE</a:t>
            </a:r>
            <a:r>
              <a:rPr lang="en-GB" sz="3600" b="1" dirty="0"/>
              <a:t> Practical Examples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0DBB19-9D87-4A7D-9012-A5D16796F5B4}"/>
              </a:ext>
            </a:extLst>
          </p:cNvPr>
          <p:cNvSpPr/>
          <p:nvPr/>
        </p:nvSpPr>
        <p:spPr>
          <a:xfrm>
            <a:off x="8305800" y="6494051"/>
            <a:ext cx="3792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https://distill.pub/2016/misread-tsne/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1EC47-5A90-47C2-B0D0-80839B4B2B88}"/>
              </a:ext>
            </a:extLst>
          </p:cNvPr>
          <p:cNvSpPr txBox="1"/>
          <p:nvPr/>
        </p:nvSpPr>
        <p:spPr>
          <a:xfrm>
            <a:off x="2842274" y="1539422"/>
            <a:ext cx="652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Distances between clusters can’t be trusted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69423-B7D7-4289-8563-A66FE836E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8" y="2399765"/>
            <a:ext cx="2857500" cy="28575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5FB386A-47FA-4CAD-ADAB-242519C82151}"/>
              </a:ext>
            </a:extLst>
          </p:cNvPr>
          <p:cNvGrpSpPr/>
          <p:nvPr/>
        </p:nvGrpSpPr>
        <p:grpSpPr>
          <a:xfrm>
            <a:off x="3352800" y="2399765"/>
            <a:ext cx="2857500" cy="3768246"/>
            <a:chOff x="3321359" y="2416284"/>
            <a:chExt cx="2857500" cy="37682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A2B8CB-2A0A-4F55-A3B9-6916297E19FA}"/>
                </a:ext>
              </a:extLst>
            </p:cNvPr>
            <p:cNvSpPr txBox="1"/>
            <p:nvPr/>
          </p:nvSpPr>
          <p:spPr>
            <a:xfrm>
              <a:off x="3635575" y="5661310"/>
              <a:ext cx="21549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Perplexity = 2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8C55C3-F6B5-47DF-AC87-4D9924242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1359" y="2416284"/>
              <a:ext cx="2857500" cy="28575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30C3B7-3639-495E-A679-73EBF5E22877}"/>
              </a:ext>
            </a:extLst>
          </p:cNvPr>
          <p:cNvGrpSpPr/>
          <p:nvPr/>
        </p:nvGrpSpPr>
        <p:grpSpPr>
          <a:xfrm>
            <a:off x="6230994" y="2399765"/>
            <a:ext cx="2857500" cy="3768246"/>
            <a:chOff x="6199553" y="2416284"/>
            <a:chExt cx="2857500" cy="37682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09045C-8B5B-4572-992C-DA866BB44541}"/>
                </a:ext>
              </a:extLst>
            </p:cNvPr>
            <p:cNvSpPr txBox="1"/>
            <p:nvPr/>
          </p:nvSpPr>
          <p:spPr>
            <a:xfrm>
              <a:off x="6550829" y="5661310"/>
              <a:ext cx="21549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Perplexity = 5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333C12-8C0D-42AD-BF80-22AF9D721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9553" y="2416284"/>
              <a:ext cx="2857500" cy="28575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ACD548-0D32-4F4E-9ACB-43447F87FA4B}"/>
              </a:ext>
            </a:extLst>
          </p:cNvPr>
          <p:cNvGrpSpPr/>
          <p:nvPr/>
        </p:nvGrpSpPr>
        <p:grpSpPr>
          <a:xfrm>
            <a:off x="9109188" y="2399765"/>
            <a:ext cx="2857500" cy="3768246"/>
            <a:chOff x="9077747" y="2416284"/>
            <a:chExt cx="2857500" cy="376824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FB17F6-2769-4500-B6A8-D9AC217CBC01}"/>
                </a:ext>
              </a:extLst>
            </p:cNvPr>
            <p:cNvSpPr txBox="1"/>
            <p:nvPr/>
          </p:nvSpPr>
          <p:spPr>
            <a:xfrm>
              <a:off x="9354026" y="5661310"/>
              <a:ext cx="23376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Perplexity = 30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6D1A6F-3CF3-482C-A5B7-6E9CB234A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747" y="2416284"/>
              <a:ext cx="2857500" cy="28575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7035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UMAP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UMAP is a replacement for </a:t>
            </a:r>
            <a:r>
              <a:rPr lang="en-GB" dirty="0" err="1"/>
              <a:t>tSNE</a:t>
            </a:r>
            <a:r>
              <a:rPr lang="en-GB" dirty="0"/>
              <a:t> to fulfil the same role</a:t>
            </a:r>
          </a:p>
          <a:p>
            <a:endParaRPr lang="en-GB" dirty="0"/>
          </a:p>
          <a:p>
            <a:r>
              <a:rPr lang="en-GB" dirty="0"/>
              <a:t>Conceptually very similar to </a:t>
            </a:r>
            <a:r>
              <a:rPr lang="en-GB" dirty="0" err="1"/>
              <a:t>tSNE</a:t>
            </a:r>
            <a:r>
              <a:rPr lang="en-GB" dirty="0"/>
              <a:t>, but with a couple of relevant (and somewhat technical) changes</a:t>
            </a:r>
          </a:p>
          <a:p>
            <a:endParaRPr lang="en-GB" dirty="0"/>
          </a:p>
          <a:p>
            <a:r>
              <a:rPr lang="en-GB" dirty="0"/>
              <a:t>Practical outcome is:</a:t>
            </a:r>
          </a:p>
          <a:p>
            <a:pPr lvl="1"/>
            <a:r>
              <a:rPr lang="en-GB" dirty="0"/>
              <a:t>UMAP is quite a bit quicker than </a:t>
            </a:r>
            <a:r>
              <a:rPr lang="en-GB" dirty="0" err="1"/>
              <a:t>tSNE</a:t>
            </a:r>
            <a:endParaRPr lang="en-GB" dirty="0"/>
          </a:p>
          <a:p>
            <a:pPr lvl="1"/>
            <a:r>
              <a:rPr lang="en-GB" dirty="0"/>
              <a:t>UMAP can preserve more global structure than </a:t>
            </a:r>
            <a:r>
              <a:rPr lang="en-GB" dirty="0" err="1"/>
              <a:t>tSNE</a:t>
            </a:r>
            <a:r>
              <a:rPr lang="en-GB" dirty="0"/>
              <a:t>*</a:t>
            </a:r>
          </a:p>
          <a:p>
            <a:pPr lvl="1"/>
            <a:r>
              <a:rPr lang="en-GB" dirty="0"/>
              <a:t>UMAP can run on raw data without PCA </a:t>
            </a:r>
            <a:r>
              <a:rPr lang="en-GB" dirty="0" err="1"/>
              <a:t>preprocessing</a:t>
            </a:r>
            <a:r>
              <a:rPr lang="en-GB" dirty="0"/>
              <a:t>*</a:t>
            </a:r>
          </a:p>
          <a:p>
            <a:pPr lvl="1"/>
            <a:r>
              <a:rPr lang="en-GB" dirty="0"/>
              <a:t>UMAP can allow new data to be added to an existing projection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56300" y="6477280"/>
            <a:ext cx="383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 In theory, but possibly not in practice</a:t>
            </a:r>
          </a:p>
        </p:txBody>
      </p:sp>
    </p:spTree>
    <p:extLst>
      <p:ext uri="{BB962C8B-B14F-4D97-AF65-F5344CB8AC3E}">
        <p14:creationId xmlns:p14="http://schemas.microsoft.com/office/powerpoint/2010/main" val="636776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25;p38">
            <a:extLst>
              <a:ext uri="{FF2B5EF4-FFF2-40B4-BE49-F238E27FC236}">
                <a16:creationId xmlns:a16="http://schemas.microsoft.com/office/drawing/2014/main" id="{6972D484-ACAD-C765-BB71-FE4FE440DAD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6000" y="609600"/>
            <a:ext cx="7848600" cy="57974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050C5D-233C-5828-98F6-51653B4279B6}"/>
              </a:ext>
            </a:extLst>
          </p:cNvPr>
          <p:cNvSpPr/>
          <p:nvPr/>
        </p:nvSpPr>
        <p:spPr>
          <a:xfrm>
            <a:off x="1828800" y="304800"/>
            <a:ext cx="4572000" cy="381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1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UMAP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247200" cy="4525963"/>
          </a:xfrm>
        </p:spPr>
        <p:txBody>
          <a:bodyPr>
            <a:normAutofit/>
          </a:bodyPr>
          <a:lstStyle/>
          <a:p>
            <a:r>
              <a:rPr lang="en-GB" dirty="0"/>
              <a:t>Instead of the single perplexity value in </a:t>
            </a:r>
            <a:r>
              <a:rPr lang="en-GB" dirty="0" err="1"/>
              <a:t>tSNE</a:t>
            </a:r>
            <a:r>
              <a:rPr lang="en-GB" dirty="0"/>
              <a:t>, UMAP defines</a:t>
            </a:r>
          </a:p>
          <a:p>
            <a:pPr lvl="1"/>
            <a:r>
              <a:rPr lang="en-GB" b="1" dirty="0"/>
              <a:t>Nearest neighbours</a:t>
            </a:r>
            <a:r>
              <a:rPr lang="en-GB" dirty="0"/>
              <a:t>: the number of expected nearest neighbours – basically the same concept as perplexity</a:t>
            </a:r>
          </a:p>
          <a:p>
            <a:pPr lvl="1"/>
            <a:endParaRPr lang="en-GB" dirty="0"/>
          </a:p>
          <a:p>
            <a:pPr lvl="1"/>
            <a:r>
              <a:rPr lang="en-GB" b="1" dirty="0"/>
              <a:t>Minimum distance</a:t>
            </a:r>
            <a:r>
              <a:rPr lang="en-GB" dirty="0"/>
              <a:t>: how tightly UMAP packs points which are close together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Nearest neighbours will affect the influence given to global vs local information.  </a:t>
            </a:r>
          </a:p>
          <a:p>
            <a:r>
              <a:rPr lang="en-GB" dirty="0"/>
              <a:t>Min </a:t>
            </a:r>
            <a:r>
              <a:rPr lang="en-GB" dirty="0" err="1"/>
              <a:t>dist</a:t>
            </a:r>
            <a:r>
              <a:rPr lang="en-GB" dirty="0"/>
              <a:t> will affect how compactly packed the local parts of the plot are.</a:t>
            </a:r>
          </a:p>
        </p:txBody>
      </p:sp>
    </p:spTree>
    <p:extLst>
      <p:ext uri="{BB962C8B-B14F-4D97-AF65-F5344CB8AC3E}">
        <p14:creationId xmlns:p14="http://schemas.microsoft.com/office/powerpoint/2010/main" val="1547706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 dirty="0"/>
              <a:t>Reminder Dimensionality Reduction</a:t>
            </a:r>
            <a:endParaRPr b="1" dirty="0"/>
          </a:p>
        </p:txBody>
      </p:sp>
      <p:sp>
        <p:nvSpPr>
          <p:cNvPr id="201" name="Google Shape;201;p35"/>
          <p:cNvSpPr txBox="1">
            <a:spLocks noGrp="1"/>
          </p:cNvSpPr>
          <p:nvPr>
            <p:ph idx="1"/>
          </p:nvPr>
        </p:nvSpPr>
        <p:spPr>
          <a:xfrm>
            <a:off x="152400" y="1417837"/>
            <a:ext cx="7404800" cy="7688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609585" indent="0">
              <a:spcBef>
                <a:spcPts val="853"/>
              </a:spcBef>
              <a:buNone/>
            </a:pPr>
            <a:r>
              <a:rPr lang="en" sz="2933" dirty="0"/>
              <a:t>Picture of a Line</a:t>
            </a:r>
            <a:br>
              <a:rPr lang="en" sz="2933" dirty="0"/>
            </a:br>
            <a:r>
              <a:rPr lang="en" sz="2933" dirty="0"/>
              <a:t> (500x500 pixels=250,000 Numbers)</a:t>
            </a:r>
            <a:endParaRPr sz="2933" dirty="0"/>
          </a:p>
        </p:txBody>
      </p:sp>
      <p:sp>
        <p:nvSpPr>
          <p:cNvPr id="204" name="Google Shape;204;p35"/>
          <p:cNvSpPr txBox="1">
            <a:spLocks noGrp="1"/>
          </p:cNvSpPr>
          <p:nvPr>
            <p:ph type="body" idx="4294967295"/>
          </p:nvPr>
        </p:nvSpPr>
        <p:spPr>
          <a:xfrm>
            <a:off x="6629400" y="2744788"/>
            <a:ext cx="5562600" cy="1046162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609585" indent="0">
              <a:spcBef>
                <a:spcPts val="853"/>
              </a:spcBef>
              <a:buNone/>
            </a:pPr>
            <a:r>
              <a:rPr lang="en" sz="2933" dirty="0"/>
              <a:t>Equation:</a:t>
            </a:r>
            <a:br>
              <a:rPr lang="en" sz="2933" dirty="0"/>
            </a:br>
            <a:r>
              <a:rPr lang="en" sz="2933" dirty="0"/>
              <a:t>y=m*</a:t>
            </a:r>
            <a:r>
              <a:rPr lang="en" sz="2933" dirty="0" err="1"/>
              <a:t>x+b</a:t>
            </a:r>
            <a:r>
              <a:rPr lang="en" sz="2933" dirty="0"/>
              <a:t> (2 numbers)</a:t>
            </a:r>
            <a:endParaRPr sz="2933" dirty="0"/>
          </a:p>
          <a:p>
            <a:pPr marL="609585" indent="0">
              <a:spcBef>
                <a:spcPts val="853"/>
              </a:spcBef>
              <a:buNone/>
            </a:pPr>
            <a:endParaRPr sz="2933"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body" idx="4294967295"/>
          </p:nvPr>
        </p:nvSpPr>
        <p:spPr>
          <a:xfrm>
            <a:off x="4575175" y="4060825"/>
            <a:ext cx="7616825" cy="1046163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609585" indent="0">
              <a:spcBef>
                <a:spcPts val="853"/>
              </a:spcBef>
              <a:buNone/>
            </a:pPr>
            <a:r>
              <a:rPr lang="en" sz="2933" dirty="0"/>
              <a:t>Both have the same information in different formats</a:t>
            </a:r>
            <a:endParaRPr sz="2933" dirty="0"/>
          </a:p>
          <a:p>
            <a:pPr marL="609585" indent="0">
              <a:spcBef>
                <a:spcPts val="853"/>
              </a:spcBef>
              <a:buNone/>
            </a:pPr>
            <a:r>
              <a:rPr lang="en" sz="2933" dirty="0"/>
              <a:t>It’s often a lot easier to analyze 2 number than 250,000</a:t>
            </a:r>
            <a:endParaRPr sz="2933" dirty="0"/>
          </a:p>
          <a:p>
            <a:pPr marL="609585" indent="0">
              <a:spcBef>
                <a:spcPts val="853"/>
              </a:spcBef>
              <a:buNone/>
            </a:pPr>
            <a:endParaRPr sz="2933" dirty="0"/>
          </a:p>
          <a:p>
            <a:pPr marL="609585" indent="0">
              <a:spcBef>
                <a:spcPts val="853"/>
              </a:spcBef>
              <a:buNone/>
            </a:pPr>
            <a:endParaRPr sz="2933" dirty="0"/>
          </a:p>
        </p:txBody>
      </p:sp>
      <p:sp>
        <p:nvSpPr>
          <p:cNvPr id="202" name="Google Shape;202;p35"/>
          <p:cNvSpPr/>
          <p:nvPr/>
        </p:nvSpPr>
        <p:spPr>
          <a:xfrm>
            <a:off x="1346500" y="2537600"/>
            <a:ext cx="3494400" cy="339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lt1"/>
              </a:solidFill>
            </a:endParaRPr>
          </a:p>
        </p:txBody>
      </p:sp>
      <p:cxnSp>
        <p:nvCxnSpPr>
          <p:cNvPr id="203" name="Google Shape;203;p35"/>
          <p:cNvCxnSpPr/>
          <p:nvPr/>
        </p:nvCxnSpPr>
        <p:spPr>
          <a:xfrm>
            <a:off x="2163167" y="2561400"/>
            <a:ext cx="2674400" cy="335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2E99-1F84-E489-28B6-7F306444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F41C3-2955-7875-1EBB-9B2021214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PCA </a:t>
            </a:r>
          </a:p>
          <a:p>
            <a:pPr lvl="1"/>
            <a:r>
              <a:rPr lang="en-US" dirty="0"/>
              <a:t>Linear algorithm that finds the directions with the largest variance</a:t>
            </a:r>
          </a:p>
          <a:p>
            <a:pPr lvl="1"/>
            <a:r>
              <a:rPr lang="en-US" dirty="0"/>
              <a:t>You can trust inter and intra cluster distances</a:t>
            </a:r>
          </a:p>
          <a:p>
            <a:pPr lvl="1"/>
            <a:r>
              <a:rPr lang="en-US" dirty="0"/>
              <a:t>You may have more important PCA components than you want to plot</a:t>
            </a:r>
          </a:p>
          <a:p>
            <a:pPr lvl="1"/>
            <a:r>
              <a:rPr lang="en-US" dirty="0"/>
              <a:t>Lossless until you discard higher PC dimensions</a:t>
            </a:r>
          </a:p>
          <a:p>
            <a:r>
              <a:rPr lang="en-US" dirty="0"/>
              <a:t>TSNE/UMAP</a:t>
            </a:r>
          </a:p>
          <a:p>
            <a:pPr lvl="1"/>
            <a:r>
              <a:rPr lang="en-US" dirty="0"/>
              <a:t>Relies on nearest-neighbors information</a:t>
            </a:r>
          </a:p>
          <a:p>
            <a:pPr lvl="1"/>
            <a:r>
              <a:rPr lang="en-US" dirty="0"/>
              <a:t>You can </a:t>
            </a:r>
            <a:r>
              <a:rPr lang="en-US" b="1" dirty="0"/>
              <a:t>not</a:t>
            </a:r>
            <a:r>
              <a:rPr lang="en-US" dirty="0"/>
              <a:t> trust inter and intra cluster distances</a:t>
            </a:r>
          </a:p>
          <a:p>
            <a:pPr lvl="1"/>
            <a:r>
              <a:rPr lang="en-US" dirty="0"/>
              <a:t>You can pick the dimension  size you want to reduce to use</a:t>
            </a:r>
          </a:p>
          <a:p>
            <a:r>
              <a:rPr lang="en-US" dirty="0"/>
              <a:t>What if you want to get the best of both worlds</a:t>
            </a:r>
          </a:p>
          <a:p>
            <a:r>
              <a:rPr lang="en-US" dirty="0"/>
              <a:t>What if you want to use un-structured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634688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7627-AFD3-5B8F-00DE-3FF62869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Unsupervised Learning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4D15E-6B67-237E-1A8B-7EBC2A3E7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Deep learning uses stack of layers to approximate a function. In unsupervised learning that function is a mapping from your input data to a latent space</a:t>
            </a:r>
          </a:p>
          <a:p>
            <a:r>
              <a:rPr lang="en-US" b="1" dirty="0"/>
              <a:t>Latent space </a:t>
            </a:r>
            <a:r>
              <a:rPr lang="en-US" dirty="0"/>
              <a:t>– often denoted </a:t>
            </a:r>
            <a:r>
              <a:rPr lang="en-US" b="1" dirty="0"/>
              <a:t>z </a:t>
            </a:r>
            <a:r>
              <a:rPr lang="en-US" dirty="0"/>
              <a:t>(like </a:t>
            </a:r>
            <a:r>
              <a:rPr lang="en-US" b="1" dirty="0"/>
              <a:t>x </a:t>
            </a:r>
            <a:r>
              <a:rPr lang="en-US" dirty="0"/>
              <a:t>denotes inputs), think of this like your principal components or outputs of UMAP it’s then transformed space that normally has a lower dimension than the original.</a:t>
            </a:r>
          </a:p>
          <a:p>
            <a:r>
              <a:rPr lang="en-US" b="1" dirty="0"/>
              <a:t>Encoder – </a:t>
            </a:r>
            <a:r>
              <a:rPr lang="en-US" dirty="0"/>
              <a:t>A function that maps x -&gt; z  it ‘encodes’ your input data</a:t>
            </a:r>
          </a:p>
          <a:p>
            <a:r>
              <a:rPr lang="en-US" b="1" dirty="0"/>
              <a:t>Decoder – </a:t>
            </a:r>
            <a:r>
              <a:rPr lang="en-US" dirty="0"/>
              <a:t>A function that maps z -&gt; x  it ‘decodes’ your input data</a:t>
            </a:r>
          </a:p>
          <a:p>
            <a:r>
              <a:rPr lang="en-US" dirty="0"/>
              <a:t>Algorithms may use some variations one or all of these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827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87F7B-04DD-B09C-AC79-F4CC4FCA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8E2A3-1421-393A-5664-A385D99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24001"/>
            <a:ext cx="11582400" cy="609600"/>
          </a:xfrm>
        </p:spPr>
        <p:txBody>
          <a:bodyPr/>
          <a:lstStyle/>
          <a:p>
            <a:r>
              <a:rPr lang="en-US" dirty="0"/>
              <a:t>A common deep learning model for dimensionality reduction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FDDB5-8FB5-AA25-6A2C-EF6ABBA96F04}"/>
              </a:ext>
            </a:extLst>
          </p:cNvPr>
          <p:cNvSpPr/>
          <p:nvPr/>
        </p:nvSpPr>
        <p:spPr>
          <a:xfrm>
            <a:off x="1283362" y="2209801"/>
            <a:ext cx="1600200" cy="3124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DE438-F29B-831C-4AAE-89E3A3B08643}"/>
              </a:ext>
            </a:extLst>
          </p:cNvPr>
          <p:cNvSpPr/>
          <p:nvPr/>
        </p:nvSpPr>
        <p:spPr>
          <a:xfrm>
            <a:off x="5130148" y="3355428"/>
            <a:ext cx="762000" cy="832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392ECC-39C7-C9A5-84B4-AC45CA18946E}"/>
              </a:ext>
            </a:extLst>
          </p:cNvPr>
          <p:cNvSpPr/>
          <p:nvPr/>
        </p:nvSpPr>
        <p:spPr>
          <a:xfrm>
            <a:off x="8153400" y="2209801"/>
            <a:ext cx="1676400" cy="3124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EF158C12-38B6-CAE0-3960-CE50E0EFD0AF}"/>
              </a:ext>
            </a:extLst>
          </p:cNvPr>
          <p:cNvSpPr/>
          <p:nvPr/>
        </p:nvSpPr>
        <p:spPr>
          <a:xfrm rot="5400000">
            <a:off x="2444755" y="2877208"/>
            <a:ext cx="3124200" cy="178938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55DFF7DF-22D2-12B2-DD22-9D2ED13C6B7C}"/>
              </a:ext>
            </a:extLst>
          </p:cNvPr>
          <p:cNvSpPr/>
          <p:nvPr/>
        </p:nvSpPr>
        <p:spPr>
          <a:xfrm rot="16200000">
            <a:off x="5538738" y="2877208"/>
            <a:ext cx="3124200" cy="178938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182880" tIns="0" rIns="91440" bIns="91440" rtlCol="0" anchor="ctr"/>
          <a:lstStyle/>
          <a:p>
            <a:pPr algn="ctr"/>
            <a:r>
              <a:rPr lang="en-US" dirty="0"/>
              <a:t>Decoder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619C4-E04D-0481-8801-8F809F479253}"/>
              </a:ext>
            </a:extLst>
          </p:cNvPr>
          <p:cNvSpPr txBox="1"/>
          <p:nvPr/>
        </p:nvSpPr>
        <p:spPr>
          <a:xfrm>
            <a:off x="457200" y="586740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to find the best way to ‘compress’ all the information into z possible to recreate the original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encoder preforms some dimensionality reduction, and the decoder tries to reverse this process</a:t>
            </a:r>
          </a:p>
        </p:txBody>
      </p:sp>
    </p:spTree>
    <p:extLst>
      <p:ext uri="{BB962C8B-B14F-4D97-AF65-F5344CB8AC3E}">
        <p14:creationId xmlns:p14="http://schemas.microsoft.com/office/powerpoint/2010/main" val="2263676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noised digits">
            <a:extLst>
              <a:ext uri="{FF2B5EF4-FFF2-40B4-BE49-F238E27FC236}">
                <a16:creationId xmlns:a16="http://schemas.microsoft.com/office/drawing/2014/main" id="{33A013AC-346F-11C7-5BEA-54C03B02B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905000" y="0"/>
            <a:ext cx="76200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ae classes plane">
            <a:extLst>
              <a:ext uri="{FF2B5EF4-FFF2-40B4-BE49-F238E27FC236}">
                <a16:creationId xmlns:a16="http://schemas.microsoft.com/office/drawing/2014/main" id="{955449C6-9349-6932-6A0A-7FE4E04E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4827"/>
            <a:ext cx="5454737" cy="34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ae classes plane">
            <a:extLst>
              <a:ext uri="{FF2B5EF4-FFF2-40B4-BE49-F238E27FC236}">
                <a16:creationId xmlns:a16="http://schemas.microsoft.com/office/drawing/2014/main" id="{B9EAE82C-68B2-3539-58A7-BC373E1C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2515710"/>
            <a:ext cx="4055858" cy="404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7E5E4E-64A8-1B7D-F966-EE52A549BC63}"/>
              </a:ext>
            </a:extLst>
          </p:cNvPr>
          <p:cNvSpPr txBox="1"/>
          <p:nvPr/>
        </p:nvSpPr>
        <p:spPr>
          <a:xfrm>
            <a:off x="0" y="6488668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blog.keras.io</a:t>
            </a:r>
            <a:r>
              <a:rPr lang="en-US" dirty="0"/>
              <a:t>/building-autoencoders-in-</a:t>
            </a:r>
            <a:r>
              <a:rPr lang="en-US" dirty="0" err="1"/>
              <a:t>keras.html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7C59A5-B2CD-247E-9F86-4284578746CE}"/>
              </a:ext>
            </a:extLst>
          </p:cNvPr>
          <p:cNvCxnSpPr>
            <a:cxnSpLocks/>
            <a:stCxn id="1026" idx="2"/>
          </p:cNvCxnSpPr>
          <p:nvPr/>
        </p:nvCxnSpPr>
        <p:spPr>
          <a:xfrm flipH="1">
            <a:off x="3733800" y="965200"/>
            <a:ext cx="1981200" cy="10196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46534D-C606-C529-9732-C2511E28EB22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6216737" y="3726934"/>
            <a:ext cx="1536743" cy="1073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EBFC3A-1551-34CF-C7D4-789A122A616D}"/>
              </a:ext>
            </a:extLst>
          </p:cNvPr>
          <p:cNvSpPr txBox="1"/>
          <p:nvPr/>
        </p:nvSpPr>
        <p:spPr>
          <a:xfrm>
            <a:off x="5562600" y="147501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AD542E-485F-1C0D-FB73-4D8FCB306553}"/>
              </a:ext>
            </a:extLst>
          </p:cNvPr>
          <p:cNvSpPr txBox="1"/>
          <p:nvPr/>
        </p:nvSpPr>
        <p:spPr>
          <a:xfrm>
            <a:off x="1066800" y="482918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Latent Space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728DAF-AAB2-DA7F-7B8E-D0C92FED2DD2}"/>
              </a:ext>
            </a:extLst>
          </p:cNvPr>
          <p:cNvSpPr txBox="1"/>
          <p:nvPr/>
        </p:nvSpPr>
        <p:spPr>
          <a:xfrm>
            <a:off x="6392564" y="3429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3331976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27BF-5088-DE6F-7FFD-BA8C4757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80727-9147-FB9B-179C-1BDE15A22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handy feature of Autoencoders is their ability to denoise </a:t>
            </a:r>
          </a:p>
        </p:txBody>
      </p:sp>
      <p:pic>
        <p:nvPicPr>
          <p:cNvPr id="1026" name="Picture 2" descr="denoised digits">
            <a:extLst>
              <a:ext uri="{FF2B5EF4-FFF2-40B4-BE49-F238E27FC236}">
                <a16:creationId xmlns:a16="http://schemas.microsoft.com/office/drawing/2014/main" id="{111546B3-2C63-346C-13D3-67BE876C9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76200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enoised digits">
            <a:extLst>
              <a:ext uri="{FF2B5EF4-FFF2-40B4-BE49-F238E27FC236}">
                <a16:creationId xmlns:a16="http://schemas.microsoft.com/office/drawing/2014/main" id="{0AE5C807-DAB1-560C-24A1-331271F6F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838200" y="4597400"/>
            <a:ext cx="76200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BB3A0-72EB-F308-8F09-F78D4495A9BA}"/>
              </a:ext>
            </a:extLst>
          </p:cNvPr>
          <p:cNvSpPr txBox="1"/>
          <p:nvPr/>
        </p:nvSpPr>
        <p:spPr>
          <a:xfrm>
            <a:off x="8839200" y="2895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77286-3E35-CD11-C2B7-77396C89A501}"/>
              </a:ext>
            </a:extLst>
          </p:cNvPr>
          <p:cNvSpPr txBox="1"/>
          <p:nvPr/>
        </p:nvSpPr>
        <p:spPr>
          <a:xfrm>
            <a:off x="8839200" y="3962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93CFD-B564-3DC2-47A0-4128B7EB269B}"/>
              </a:ext>
            </a:extLst>
          </p:cNvPr>
          <p:cNvSpPr txBox="1"/>
          <p:nvPr/>
        </p:nvSpPr>
        <p:spPr>
          <a:xfrm>
            <a:off x="8839200" y="48953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478009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198D-E907-8EC6-83A4-6898E83D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55" y="381000"/>
            <a:ext cx="4854146" cy="1325563"/>
          </a:xfrm>
        </p:spPr>
        <p:txBody>
          <a:bodyPr>
            <a:normAutofit/>
          </a:bodyPr>
          <a:lstStyle/>
          <a:p>
            <a:r>
              <a:rPr lang="en-US" dirty="0"/>
              <a:t>Becoming Available as Tools in Genomics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4FC45-09A9-CE55-6647-8E30936A5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256" y="2191876"/>
            <a:ext cx="5235144" cy="3980324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https://www.nature.com/articles/s41598-022-14218-6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scCAN</a:t>
            </a:r>
            <a:r>
              <a:rPr lang="en-US" b="1" dirty="0"/>
              <a:t>: single-cell clustering using autoencoder and network fusion</a:t>
            </a:r>
          </a:p>
          <a:p>
            <a:pPr marL="0" indent="0">
              <a:buNone/>
            </a:pPr>
            <a:r>
              <a:rPr lang="en-US" dirty="0"/>
              <a:t>Lots of exploration in this space, so there are lots of new algorithms to try, this one has a convenient R package</a:t>
            </a:r>
          </a:p>
          <a:p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3851138F-D00E-F78E-694E-3BC5A9CFB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20" y="1"/>
            <a:ext cx="61404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195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3EB6-9ADD-D372-5358-63240A4B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Learning (GANS)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E66BC-67DD-2827-0FFD-E475712A5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3376"/>
            <a:ext cx="5181600" cy="47974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different model with only a generator, its goal is to generate new examples that have the same properties as your data.</a:t>
            </a:r>
          </a:p>
          <a:p>
            <a:r>
              <a:rPr lang="en-US" dirty="0"/>
              <a:t>Usually Better reconstructions that auto-encoders</a:t>
            </a:r>
          </a:p>
          <a:p>
            <a:r>
              <a:rPr lang="en-US" dirty="0"/>
              <a:t>Usually worse latent spaces</a:t>
            </a:r>
          </a:p>
          <a:p>
            <a:r>
              <a:rPr lang="en-US" dirty="0"/>
              <a:t>Application lean toward generating new examples</a:t>
            </a:r>
          </a:p>
          <a:p>
            <a:pPr lvl="1"/>
            <a:r>
              <a:rPr lang="en-US" dirty="0"/>
              <a:t>Therapeutic Proteins</a:t>
            </a:r>
          </a:p>
          <a:p>
            <a:pPr lvl="1"/>
            <a:r>
              <a:rPr lang="en-US" dirty="0"/>
              <a:t>Genomes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D3F07-15F5-17F8-EAF0-225B1107C072}"/>
              </a:ext>
            </a:extLst>
          </p:cNvPr>
          <p:cNvSpPr txBox="1"/>
          <p:nvPr/>
        </p:nvSpPr>
        <p:spPr>
          <a:xfrm>
            <a:off x="6673850" y="15779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 https://</a:t>
            </a:r>
            <a:r>
              <a:rPr lang="en-US" dirty="0" err="1"/>
              <a:t>thisstartupdoesnotexist.com</a:t>
            </a:r>
            <a:r>
              <a:rPr lang="en-US" dirty="0"/>
              <a:t>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E68BE5-C6CD-FB98-E953-4B7DF1E8E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6354"/>
          <a:stretch/>
        </p:blipFill>
        <p:spPr bwMode="auto">
          <a:xfrm>
            <a:off x="5486400" y="3168143"/>
            <a:ext cx="5998528" cy="343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D339C-B84C-4E67-3405-2B9F2B129F59}"/>
              </a:ext>
            </a:extLst>
          </p:cNvPr>
          <p:cNvSpPr txBox="1"/>
          <p:nvPr/>
        </p:nvSpPr>
        <p:spPr>
          <a:xfrm>
            <a:off x="5621814" y="2615085"/>
            <a:ext cx="6388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/S2001037020303068</a:t>
            </a:r>
          </a:p>
        </p:txBody>
      </p:sp>
    </p:spTree>
    <p:extLst>
      <p:ext uri="{BB962C8B-B14F-4D97-AF65-F5344CB8AC3E}">
        <p14:creationId xmlns:p14="http://schemas.microsoft.com/office/powerpoint/2010/main" val="2372490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680363-9F33-3107-47F4-AFC7C70EF9A5}"/>
              </a:ext>
            </a:extLst>
          </p:cNvPr>
          <p:cNvSpPr txBox="1"/>
          <p:nvPr/>
        </p:nvSpPr>
        <p:spPr>
          <a:xfrm>
            <a:off x="6477000" y="56925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thispersondoesnotexist.com</a:t>
            </a:r>
            <a:r>
              <a:rPr lang="en-US" dirty="0"/>
              <a:t>/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E6F601-E99C-D326-48FE-279BBA34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826" y="635828"/>
            <a:ext cx="5105401" cy="5426075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These Networks have produced incredible results for images</a:t>
            </a:r>
          </a:p>
        </p:txBody>
      </p:sp>
      <p:pic>
        <p:nvPicPr>
          <p:cNvPr id="9" name="Content Placeholder 8" descr="A person wearing glasses&#10;&#10;Description automatically generated">
            <a:extLst>
              <a:ext uri="{FF2B5EF4-FFF2-40B4-BE49-F238E27FC236}">
                <a16:creationId xmlns:a16="http://schemas.microsoft.com/office/drawing/2014/main" id="{AEBD0EB4-0906-A114-A3CB-BF0D122C9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03784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13112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869" y="775446"/>
            <a:ext cx="67056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b="1" spc="-10" dirty="0"/>
              <a:t>Example Dimensionality Reduction</a:t>
            </a:r>
            <a:endParaRPr sz="3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BBBE8C-DD34-4939-A355-B3451F658B72}"/>
              </a:ext>
            </a:extLst>
          </p:cNvPr>
          <p:cNvGraphicFramePr>
            <a:graphicFrameLocks noGrp="1"/>
          </p:cNvGraphicFramePr>
          <p:nvPr/>
        </p:nvGraphicFramePr>
        <p:xfrm>
          <a:off x="762000" y="1823154"/>
          <a:ext cx="6400800" cy="2667000"/>
        </p:xfrm>
        <a:graphic>
          <a:graphicData uri="http://schemas.openxmlformats.org/drawingml/2006/table">
            <a:tbl>
              <a:tblPr/>
              <a:tblGrid>
                <a:gridCol w="520700">
                  <a:extLst>
                    <a:ext uri="{9D8B030D-6E8A-4147-A177-3AD203B41FA5}">
                      <a16:colId xmlns:a16="http://schemas.microsoft.com/office/drawing/2014/main" val="420283857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56480955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2041908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572158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063504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698981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5359297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Gene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Cell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Cell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Cell 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Cell 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Cell 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861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Inpp5d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inositol polyphosphate-5-phosphatase 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2498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Aim2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absent in melanoma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040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Gldn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gliomedin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055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Frem2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Fras1 related extracellular matrix protein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6235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Rps3a1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ribosomal protein S3A1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871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Slc38a3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carrier family 38, member 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1569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metallothionein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8464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C1s1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complement component 1, s subcomponent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0181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Cds1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CDP-diacylglycerol synthase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8847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Ifi44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interferon-induced protein 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6102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Lefty2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left-right determination factor 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3699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Fmr1nb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fragile X mental retardation 1 neighbor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7218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Tagln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transgelin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12218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5F00D0C-8907-40A8-A727-26D36C49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2820237"/>
            <a:ext cx="3619672" cy="3627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9E2585-F8A4-47DB-90AE-2CD2F2698E3E}"/>
              </a:ext>
            </a:extLst>
          </p:cNvPr>
          <p:cNvSpPr txBox="1"/>
          <p:nvPr/>
        </p:nvSpPr>
        <p:spPr>
          <a:xfrm>
            <a:off x="762000" y="47244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you have is a lot of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you want is a few features you can look 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Keep only the important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counts as important?</a:t>
            </a:r>
          </a:p>
        </p:txBody>
      </p:sp>
    </p:spTree>
    <p:extLst>
      <p:ext uri="{BB962C8B-B14F-4D97-AF65-F5344CB8AC3E}">
        <p14:creationId xmlns:p14="http://schemas.microsoft.com/office/powerpoint/2010/main" val="2774580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846A58-FD67-BC9F-5C2D-C8867426E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184" y="914400"/>
            <a:ext cx="9949124" cy="4884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062F8-D312-E99D-916D-B11625D84755}"/>
              </a:ext>
            </a:extLst>
          </p:cNvPr>
          <p:cNvSpPr txBox="1"/>
          <p:nvPr/>
        </p:nvSpPr>
        <p:spPr>
          <a:xfrm>
            <a:off x="8382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www.craiyon.com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64591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04790-5711-BDD4-FDAD-A9D85D2A3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05672"/>
            <a:ext cx="10515600" cy="1325563"/>
          </a:xfrm>
        </p:spPr>
        <p:txBody>
          <a:bodyPr/>
          <a:lstStyle/>
          <a:p>
            <a:r>
              <a:rPr lang="en-US" dirty="0"/>
              <a:t>Other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AE676-F76A-3A5F-900E-85B724964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6218928"/>
            <a:ext cx="10515600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lilianweng.github.io</a:t>
            </a:r>
            <a:r>
              <a:rPr lang="en-US" dirty="0"/>
              <a:t>/posts/2021-07-11-diffusion-models/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2EF0848-51F1-D928-F98B-48467147C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19200"/>
            <a:ext cx="6934906" cy="479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994F09-E654-28B6-CDD2-9EDA1019FA10}"/>
              </a:ext>
            </a:extLst>
          </p:cNvPr>
          <p:cNvSpPr txBox="1"/>
          <p:nvPr/>
        </p:nvSpPr>
        <p:spPr>
          <a:xfrm>
            <a:off x="381000" y="1427611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61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51802-7B60-AFC0-7E1D-D7985E384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0" y="2971800"/>
            <a:ext cx="38100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234186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525958"/>
            <a:ext cx="51054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b="1" spc="-10" dirty="0"/>
              <a:t>Clustering </a:t>
            </a:r>
            <a:r>
              <a:rPr sz="3600" b="1" spc="-10" dirty="0"/>
              <a:t>Motivation</a:t>
            </a:r>
            <a:endParaRPr sz="36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6851834" y="1828800"/>
            <a:ext cx="4187825" cy="3970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ts val="3329"/>
              </a:lnSpc>
              <a:spcBef>
                <a:spcPts val="9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goal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clustering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endParaRPr sz="2800" dirty="0">
              <a:latin typeface="Calibri"/>
              <a:cs typeface="Calibri"/>
            </a:endParaRPr>
          </a:p>
          <a:p>
            <a:pPr marL="698500" marR="260350" lvl="1" indent="-228600">
              <a:lnSpc>
                <a:spcPts val="2310"/>
              </a:lnSpc>
              <a:spcBef>
                <a:spcPts val="525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group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points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are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close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(or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04040"/>
                </a:solidFill>
                <a:latin typeface="Calibri"/>
                <a:cs typeface="Calibri"/>
              </a:rPr>
              <a:t>similar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each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endParaRPr sz="2400" dirty="0">
              <a:latin typeface="Calibri"/>
              <a:cs typeface="Calibri"/>
            </a:endParaRPr>
          </a:p>
          <a:p>
            <a:pPr marL="698500" marR="5080" lvl="1" indent="-228600">
              <a:lnSpc>
                <a:spcPts val="2300"/>
              </a:lnSpc>
              <a:spcBef>
                <a:spcPts val="484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identify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such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groupings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(or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clusters)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04040"/>
                </a:solidFill>
                <a:latin typeface="Calibri"/>
                <a:cs typeface="Calibri"/>
              </a:rPr>
              <a:t>unsupervised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manner</a:t>
            </a:r>
            <a:endParaRPr sz="24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404040"/>
              </a:buClr>
              <a:buFont typeface="Wingdings 2"/>
              <a:buChar char=""/>
            </a:pPr>
            <a:endParaRPr sz="255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Wingdings 2"/>
              <a:buChar char=""/>
              <a:tabLst>
                <a:tab pos="24193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How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define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similarity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?</a:t>
            </a:r>
            <a:endParaRPr sz="2800" dirty="0">
              <a:latin typeface="Calibri"/>
              <a:cs typeface="Calibri"/>
            </a:endParaRPr>
          </a:p>
          <a:p>
            <a:pPr marL="241300" marR="312420" indent="-229235">
              <a:lnSpc>
                <a:spcPts val="2690"/>
              </a:lnSpc>
              <a:spcBef>
                <a:spcPts val="98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How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many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iterations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for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checking</a:t>
            </a:r>
            <a:r>
              <a:rPr sz="2800" spc="-1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cluster</a:t>
            </a:r>
            <a:r>
              <a:rPr sz="2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quality</a:t>
            </a:r>
            <a:r>
              <a:rPr sz="2800" spc="-1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?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90271" y="1981200"/>
            <a:ext cx="3973829" cy="3717290"/>
            <a:chOff x="1501139" y="1392936"/>
            <a:chExt cx="3973829" cy="3717290"/>
          </a:xfrm>
        </p:grpSpPr>
        <p:sp>
          <p:nvSpPr>
            <p:cNvPr id="5" name="object 5"/>
            <p:cNvSpPr/>
            <p:nvPr/>
          </p:nvSpPr>
          <p:spPr>
            <a:xfrm>
              <a:off x="1558544" y="1765426"/>
              <a:ext cx="3916045" cy="3271520"/>
            </a:xfrm>
            <a:custGeom>
              <a:avLst/>
              <a:gdLst/>
              <a:ahLst/>
              <a:cxnLst/>
              <a:rect l="l" t="t" r="r" b="b"/>
              <a:pathLst>
                <a:path w="3916045" h="3271520">
                  <a:moveTo>
                    <a:pt x="3891064" y="3218434"/>
                  </a:moveTo>
                  <a:lnTo>
                    <a:pt x="3887089" y="3218434"/>
                  </a:lnTo>
                  <a:lnTo>
                    <a:pt x="3833457" y="3218434"/>
                  </a:lnTo>
                  <a:lnTo>
                    <a:pt x="3785997" y="3246120"/>
                  </a:lnTo>
                  <a:lnTo>
                    <a:pt x="3783711" y="3255010"/>
                  </a:lnTo>
                  <a:lnTo>
                    <a:pt x="3787775" y="3261868"/>
                  </a:lnTo>
                  <a:lnTo>
                    <a:pt x="3791712" y="3268726"/>
                  </a:lnTo>
                  <a:lnTo>
                    <a:pt x="3800602" y="3271139"/>
                  </a:lnTo>
                  <a:lnTo>
                    <a:pt x="3891064" y="3218434"/>
                  </a:lnTo>
                  <a:close/>
                </a:path>
                <a:path w="3916045" h="3271520">
                  <a:moveTo>
                    <a:pt x="3915918" y="3203956"/>
                  </a:moveTo>
                  <a:lnTo>
                    <a:pt x="3800729" y="3136646"/>
                  </a:lnTo>
                  <a:lnTo>
                    <a:pt x="3791839" y="3139059"/>
                  </a:lnTo>
                  <a:lnTo>
                    <a:pt x="3783711" y="3152775"/>
                  </a:lnTo>
                  <a:lnTo>
                    <a:pt x="3786124" y="3161665"/>
                  </a:lnTo>
                  <a:lnTo>
                    <a:pt x="3833647" y="3189452"/>
                  </a:lnTo>
                  <a:lnTo>
                    <a:pt x="79781" y="3187585"/>
                  </a:lnTo>
                  <a:lnTo>
                    <a:pt x="81622" y="82296"/>
                  </a:lnTo>
                  <a:lnTo>
                    <a:pt x="81648" y="36068"/>
                  </a:lnTo>
                  <a:lnTo>
                    <a:pt x="81661" y="28829"/>
                  </a:lnTo>
                  <a:lnTo>
                    <a:pt x="81673" y="82384"/>
                  </a:lnTo>
                  <a:lnTo>
                    <a:pt x="109347" y="129921"/>
                  </a:lnTo>
                  <a:lnTo>
                    <a:pt x="118237" y="132207"/>
                  </a:lnTo>
                  <a:lnTo>
                    <a:pt x="125095" y="128143"/>
                  </a:lnTo>
                  <a:lnTo>
                    <a:pt x="132080" y="124206"/>
                  </a:lnTo>
                  <a:lnTo>
                    <a:pt x="134366" y="115316"/>
                  </a:lnTo>
                  <a:lnTo>
                    <a:pt x="130225" y="108331"/>
                  </a:lnTo>
                  <a:lnTo>
                    <a:pt x="84048" y="28829"/>
                  </a:lnTo>
                  <a:lnTo>
                    <a:pt x="67310" y="0"/>
                  </a:lnTo>
                  <a:lnTo>
                    <a:pt x="3987" y="108458"/>
                  </a:lnTo>
                  <a:lnTo>
                    <a:pt x="0" y="115189"/>
                  </a:lnTo>
                  <a:lnTo>
                    <a:pt x="2286" y="124079"/>
                  </a:lnTo>
                  <a:lnTo>
                    <a:pt x="9144" y="128143"/>
                  </a:lnTo>
                  <a:lnTo>
                    <a:pt x="16129" y="132207"/>
                  </a:lnTo>
                  <a:lnTo>
                    <a:pt x="25019" y="129794"/>
                  </a:lnTo>
                  <a:lnTo>
                    <a:pt x="28956" y="122936"/>
                  </a:lnTo>
                  <a:lnTo>
                    <a:pt x="52666" y="82384"/>
                  </a:lnTo>
                  <a:lnTo>
                    <a:pt x="52641" y="132207"/>
                  </a:lnTo>
                  <a:lnTo>
                    <a:pt x="50800" y="3245993"/>
                  </a:lnTo>
                  <a:lnTo>
                    <a:pt x="79756" y="3245993"/>
                  </a:lnTo>
                  <a:lnTo>
                    <a:pt x="79768" y="3216541"/>
                  </a:lnTo>
                  <a:lnTo>
                    <a:pt x="3833507" y="3218408"/>
                  </a:lnTo>
                  <a:lnTo>
                    <a:pt x="3887089" y="3218434"/>
                  </a:lnTo>
                  <a:lnTo>
                    <a:pt x="3891102" y="3218408"/>
                  </a:lnTo>
                  <a:lnTo>
                    <a:pt x="3915918" y="3203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14800" y="3788663"/>
              <a:ext cx="273050" cy="307975"/>
            </a:xfrm>
            <a:custGeom>
              <a:avLst/>
              <a:gdLst/>
              <a:ahLst/>
              <a:cxnLst/>
              <a:rect l="l" t="t" r="r" b="b"/>
              <a:pathLst>
                <a:path w="273050" h="307975">
                  <a:moveTo>
                    <a:pt x="136398" y="0"/>
                  </a:moveTo>
                  <a:lnTo>
                    <a:pt x="93293" y="7851"/>
                  </a:lnTo>
                  <a:lnTo>
                    <a:pt x="55851" y="29711"/>
                  </a:lnTo>
                  <a:lnTo>
                    <a:pt x="26322" y="63038"/>
                  </a:lnTo>
                  <a:lnTo>
                    <a:pt x="6955" y="105290"/>
                  </a:lnTo>
                  <a:lnTo>
                    <a:pt x="0" y="153924"/>
                  </a:lnTo>
                  <a:lnTo>
                    <a:pt x="6955" y="202557"/>
                  </a:lnTo>
                  <a:lnTo>
                    <a:pt x="26322" y="244809"/>
                  </a:lnTo>
                  <a:lnTo>
                    <a:pt x="55851" y="278136"/>
                  </a:lnTo>
                  <a:lnTo>
                    <a:pt x="93293" y="299996"/>
                  </a:lnTo>
                  <a:lnTo>
                    <a:pt x="136398" y="307848"/>
                  </a:lnTo>
                  <a:lnTo>
                    <a:pt x="179502" y="299996"/>
                  </a:lnTo>
                  <a:lnTo>
                    <a:pt x="216944" y="278136"/>
                  </a:lnTo>
                  <a:lnTo>
                    <a:pt x="246473" y="244809"/>
                  </a:lnTo>
                  <a:lnTo>
                    <a:pt x="265840" y="202557"/>
                  </a:lnTo>
                  <a:lnTo>
                    <a:pt x="272796" y="153924"/>
                  </a:lnTo>
                  <a:lnTo>
                    <a:pt x="265840" y="105290"/>
                  </a:lnTo>
                  <a:lnTo>
                    <a:pt x="246473" y="63038"/>
                  </a:lnTo>
                  <a:lnTo>
                    <a:pt x="216944" y="29711"/>
                  </a:lnTo>
                  <a:lnTo>
                    <a:pt x="179502" y="7851"/>
                  </a:lnTo>
                  <a:lnTo>
                    <a:pt x="13639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14800" y="3788663"/>
              <a:ext cx="273050" cy="307975"/>
            </a:xfrm>
            <a:custGeom>
              <a:avLst/>
              <a:gdLst/>
              <a:ahLst/>
              <a:cxnLst/>
              <a:rect l="l" t="t" r="r" b="b"/>
              <a:pathLst>
                <a:path w="273050" h="307975">
                  <a:moveTo>
                    <a:pt x="0" y="153924"/>
                  </a:moveTo>
                  <a:lnTo>
                    <a:pt x="6955" y="105290"/>
                  </a:lnTo>
                  <a:lnTo>
                    <a:pt x="26322" y="63038"/>
                  </a:lnTo>
                  <a:lnTo>
                    <a:pt x="55851" y="29711"/>
                  </a:lnTo>
                  <a:lnTo>
                    <a:pt x="93293" y="7851"/>
                  </a:lnTo>
                  <a:lnTo>
                    <a:pt x="136398" y="0"/>
                  </a:lnTo>
                  <a:lnTo>
                    <a:pt x="179502" y="7851"/>
                  </a:lnTo>
                  <a:lnTo>
                    <a:pt x="216944" y="29711"/>
                  </a:lnTo>
                  <a:lnTo>
                    <a:pt x="246473" y="63038"/>
                  </a:lnTo>
                  <a:lnTo>
                    <a:pt x="265840" y="105290"/>
                  </a:lnTo>
                  <a:lnTo>
                    <a:pt x="272796" y="153924"/>
                  </a:lnTo>
                  <a:lnTo>
                    <a:pt x="265840" y="202557"/>
                  </a:lnTo>
                  <a:lnTo>
                    <a:pt x="246473" y="244809"/>
                  </a:lnTo>
                  <a:lnTo>
                    <a:pt x="216944" y="278136"/>
                  </a:lnTo>
                  <a:lnTo>
                    <a:pt x="179502" y="299996"/>
                  </a:lnTo>
                  <a:lnTo>
                    <a:pt x="136398" y="307848"/>
                  </a:lnTo>
                  <a:lnTo>
                    <a:pt x="93293" y="299996"/>
                  </a:lnTo>
                  <a:lnTo>
                    <a:pt x="55851" y="278136"/>
                  </a:lnTo>
                  <a:lnTo>
                    <a:pt x="26322" y="244809"/>
                  </a:lnTo>
                  <a:lnTo>
                    <a:pt x="6955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58867" y="1770888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4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8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2" y="153924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58867" y="1770888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0" y="153924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2" y="153924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8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96155" y="1726692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4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8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2" y="153924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96155" y="1726692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0" y="153924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2" y="153924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8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31791" y="2121408"/>
              <a:ext cx="273050" cy="307975"/>
            </a:xfrm>
            <a:custGeom>
              <a:avLst/>
              <a:gdLst/>
              <a:ahLst/>
              <a:cxnLst/>
              <a:rect l="l" t="t" r="r" b="b"/>
              <a:pathLst>
                <a:path w="273050" h="307975">
                  <a:moveTo>
                    <a:pt x="136398" y="0"/>
                  </a:moveTo>
                  <a:lnTo>
                    <a:pt x="93293" y="7851"/>
                  </a:lnTo>
                  <a:lnTo>
                    <a:pt x="55851" y="29711"/>
                  </a:lnTo>
                  <a:lnTo>
                    <a:pt x="26322" y="63038"/>
                  </a:lnTo>
                  <a:lnTo>
                    <a:pt x="6955" y="105290"/>
                  </a:lnTo>
                  <a:lnTo>
                    <a:pt x="0" y="153924"/>
                  </a:lnTo>
                  <a:lnTo>
                    <a:pt x="6955" y="202557"/>
                  </a:lnTo>
                  <a:lnTo>
                    <a:pt x="26322" y="244809"/>
                  </a:lnTo>
                  <a:lnTo>
                    <a:pt x="55851" y="278136"/>
                  </a:lnTo>
                  <a:lnTo>
                    <a:pt x="93293" y="299996"/>
                  </a:lnTo>
                  <a:lnTo>
                    <a:pt x="136398" y="307847"/>
                  </a:lnTo>
                  <a:lnTo>
                    <a:pt x="179502" y="299996"/>
                  </a:lnTo>
                  <a:lnTo>
                    <a:pt x="216944" y="278136"/>
                  </a:lnTo>
                  <a:lnTo>
                    <a:pt x="246473" y="244809"/>
                  </a:lnTo>
                  <a:lnTo>
                    <a:pt x="265840" y="202557"/>
                  </a:lnTo>
                  <a:lnTo>
                    <a:pt x="272796" y="153924"/>
                  </a:lnTo>
                  <a:lnTo>
                    <a:pt x="265840" y="105290"/>
                  </a:lnTo>
                  <a:lnTo>
                    <a:pt x="246473" y="63038"/>
                  </a:lnTo>
                  <a:lnTo>
                    <a:pt x="216944" y="29711"/>
                  </a:lnTo>
                  <a:lnTo>
                    <a:pt x="179502" y="7851"/>
                  </a:lnTo>
                  <a:lnTo>
                    <a:pt x="13639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31791" y="2121408"/>
              <a:ext cx="273050" cy="307975"/>
            </a:xfrm>
            <a:custGeom>
              <a:avLst/>
              <a:gdLst/>
              <a:ahLst/>
              <a:cxnLst/>
              <a:rect l="l" t="t" r="r" b="b"/>
              <a:pathLst>
                <a:path w="273050" h="307975">
                  <a:moveTo>
                    <a:pt x="0" y="153924"/>
                  </a:moveTo>
                  <a:lnTo>
                    <a:pt x="6955" y="105290"/>
                  </a:lnTo>
                  <a:lnTo>
                    <a:pt x="26322" y="63038"/>
                  </a:lnTo>
                  <a:lnTo>
                    <a:pt x="55851" y="29711"/>
                  </a:lnTo>
                  <a:lnTo>
                    <a:pt x="93293" y="7851"/>
                  </a:lnTo>
                  <a:lnTo>
                    <a:pt x="136398" y="0"/>
                  </a:lnTo>
                  <a:lnTo>
                    <a:pt x="179502" y="7851"/>
                  </a:lnTo>
                  <a:lnTo>
                    <a:pt x="216944" y="29711"/>
                  </a:lnTo>
                  <a:lnTo>
                    <a:pt x="246473" y="63038"/>
                  </a:lnTo>
                  <a:lnTo>
                    <a:pt x="265840" y="105290"/>
                  </a:lnTo>
                  <a:lnTo>
                    <a:pt x="272796" y="153924"/>
                  </a:lnTo>
                  <a:lnTo>
                    <a:pt x="265840" y="202557"/>
                  </a:lnTo>
                  <a:lnTo>
                    <a:pt x="246473" y="244809"/>
                  </a:lnTo>
                  <a:lnTo>
                    <a:pt x="216944" y="278136"/>
                  </a:lnTo>
                  <a:lnTo>
                    <a:pt x="179502" y="299996"/>
                  </a:lnTo>
                  <a:lnTo>
                    <a:pt x="136398" y="307847"/>
                  </a:lnTo>
                  <a:lnTo>
                    <a:pt x="93293" y="299996"/>
                  </a:lnTo>
                  <a:lnTo>
                    <a:pt x="55851" y="278136"/>
                  </a:lnTo>
                  <a:lnTo>
                    <a:pt x="26322" y="244809"/>
                  </a:lnTo>
                  <a:lnTo>
                    <a:pt x="6955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41875" y="4139184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4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8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2" y="153924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41875" y="4139184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0" y="153924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2" y="153924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8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31491" y="2078736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80" h="306705">
                  <a:moveTo>
                    <a:pt x="135635" y="0"/>
                  </a:moveTo>
                  <a:lnTo>
                    <a:pt x="92756" y="7808"/>
                  </a:lnTo>
                  <a:lnTo>
                    <a:pt x="55522" y="29553"/>
                  </a:lnTo>
                  <a:lnTo>
                    <a:pt x="26164" y="62709"/>
                  </a:lnTo>
                  <a:lnTo>
                    <a:pt x="6912" y="104753"/>
                  </a:lnTo>
                  <a:lnTo>
                    <a:pt x="0" y="153162"/>
                  </a:lnTo>
                  <a:lnTo>
                    <a:pt x="6912" y="201570"/>
                  </a:lnTo>
                  <a:lnTo>
                    <a:pt x="26164" y="243614"/>
                  </a:lnTo>
                  <a:lnTo>
                    <a:pt x="55522" y="276770"/>
                  </a:lnTo>
                  <a:lnTo>
                    <a:pt x="92756" y="298515"/>
                  </a:lnTo>
                  <a:lnTo>
                    <a:pt x="135635" y="306324"/>
                  </a:lnTo>
                  <a:lnTo>
                    <a:pt x="178515" y="298515"/>
                  </a:lnTo>
                  <a:lnTo>
                    <a:pt x="215749" y="276770"/>
                  </a:lnTo>
                  <a:lnTo>
                    <a:pt x="245107" y="243614"/>
                  </a:lnTo>
                  <a:lnTo>
                    <a:pt x="264359" y="201570"/>
                  </a:lnTo>
                  <a:lnTo>
                    <a:pt x="271271" y="153162"/>
                  </a:lnTo>
                  <a:lnTo>
                    <a:pt x="264359" y="104753"/>
                  </a:lnTo>
                  <a:lnTo>
                    <a:pt x="245107" y="62709"/>
                  </a:lnTo>
                  <a:lnTo>
                    <a:pt x="215749" y="29553"/>
                  </a:lnTo>
                  <a:lnTo>
                    <a:pt x="178515" y="7808"/>
                  </a:lnTo>
                  <a:lnTo>
                    <a:pt x="13563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31491" y="2078736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80" h="306705">
                  <a:moveTo>
                    <a:pt x="0" y="153162"/>
                  </a:moveTo>
                  <a:lnTo>
                    <a:pt x="6912" y="104753"/>
                  </a:lnTo>
                  <a:lnTo>
                    <a:pt x="26164" y="62709"/>
                  </a:lnTo>
                  <a:lnTo>
                    <a:pt x="55522" y="29553"/>
                  </a:lnTo>
                  <a:lnTo>
                    <a:pt x="92756" y="7808"/>
                  </a:lnTo>
                  <a:lnTo>
                    <a:pt x="135635" y="0"/>
                  </a:lnTo>
                  <a:lnTo>
                    <a:pt x="178515" y="7808"/>
                  </a:lnTo>
                  <a:lnTo>
                    <a:pt x="215749" y="29553"/>
                  </a:lnTo>
                  <a:lnTo>
                    <a:pt x="245107" y="62709"/>
                  </a:lnTo>
                  <a:lnTo>
                    <a:pt x="264359" y="104753"/>
                  </a:lnTo>
                  <a:lnTo>
                    <a:pt x="271271" y="153162"/>
                  </a:lnTo>
                  <a:lnTo>
                    <a:pt x="264359" y="201570"/>
                  </a:lnTo>
                  <a:lnTo>
                    <a:pt x="245107" y="243614"/>
                  </a:lnTo>
                  <a:lnTo>
                    <a:pt x="215749" y="276770"/>
                  </a:lnTo>
                  <a:lnTo>
                    <a:pt x="178515" y="298515"/>
                  </a:lnTo>
                  <a:lnTo>
                    <a:pt x="135635" y="306324"/>
                  </a:lnTo>
                  <a:lnTo>
                    <a:pt x="92756" y="298515"/>
                  </a:lnTo>
                  <a:lnTo>
                    <a:pt x="55522" y="276770"/>
                  </a:lnTo>
                  <a:lnTo>
                    <a:pt x="26164" y="243614"/>
                  </a:lnTo>
                  <a:lnTo>
                    <a:pt x="6912" y="201570"/>
                  </a:lnTo>
                  <a:lnTo>
                    <a:pt x="0" y="1531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94203" y="2473452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80" h="306705">
                  <a:moveTo>
                    <a:pt x="135635" y="0"/>
                  </a:moveTo>
                  <a:lnTo>
                    <a:pt x="92756" y="7808"/>
                  </a:lnTo>
                  <a:lnTo>
                    <a:pt x="55522" y="29553"/>
                  </a:lnTo>
                  <a:lnTo>
                    <a:pt x="26164" y="62709"/>
                  </a:lnTo>
                  <a:lnTo>
                    <a:pt x="6912" y="104753"/>
                  </a:lnTo>
                  <a:lnTo>
                    <a:pt x="0" y="153162"/>
                  </a:lnTo>
                  <a:lnTo>
                    <a:pt x="6912" y="201570"/>
                  </a:lnTo>
                  <a:lnTo>
                    <a:pt x="26164" y="243614"/>
                  </a:lnTo>
                  <a:lnTo>
                    <a:pt x="55522" y="276770"/>
                  </a:lnTo>
                  <a:lnTo>
                    <a:pt x="92756" y="298515"/>
                  </a:lnTo>
                  <a:lnTo>
                    <a:pt x="135635" y="306324"/>
                  </a:lnTo>
                  <a:lnTo>
                    <a:pt x="178515" y="298515"/>
                  </a:lnTo>
                  <a:lnTo>
                    <a:pt x="215749" y="276770"/>
                  </a:lnTo>
                  <a:lnTo>
                    <a:pt x="245107" y="243614"/>
                  </a:lnTo>
                  <a:lnTo>
                    <a:pt x="264359" y="201570"/>
                  </a:lnTo>
                  <a:lnTo>
                    <a:pt x="271271" y="153162"/>
                  </a:lnTo>
                  <a:lnTo>
                    <a:pt x="264359" y="104753"/>
                  </a:lnTo>
                  <a:lnTo>
                    <a:pt x="245107" y="62709"/>
                  </a:lnTo>
                  <a:lnTo>
                    <a:pt x="215749" y="29553"/>
                  </a:lnTo>
                  <a:lnTo>
                    <a:pt x="178515" y="7808"/>
                  </a:lnTo>
                  <a:lnTo>
                    <a:pt x="13563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94203" y="2473452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80" h="306705">
                  <a:moveTo>
                    <a:pt x="0" y="153162"/>
                  </a:moveTo>
                  <a:lnTo>
                    <a:pt x="6912" y="104753"/>
                  </a:lnTo>
                  <a:lnTo>
                    <a:pt x="26164" y="62709"/>
                  </a:lnTo>
                  <a:lnTo>
                    <a:pt x="55522" y="29553"/>
                  </a:lnTo>
                  <a:lnTo>
                    <a:pt x="92756" y="7808"/>
                  </a:lnTo>
                  <a:lnTo>
                    <a:pt x="135635" y="0"/>
                  </a:lnTo>
                  <a:lnTo>
                    <a:pt x="178515" y="7808"/>
                  </a:lnTo>
                  <a:lnTo>
                    <a:pt x="215749" y="29553"/>
                  </a:lnTo>
                  <a:lnTo>
                    <a:pt x="245107" y="62709"/>
                  </a:lnTo>
                  <a:lnTo>
                    <a:pt x="264359" y="104753"/>
                  </a:lnTo>
                  <a:lnTo>
                    <a:pt x="271271" y="153162"/>
                  </a:lnTo>
                  <a:lnTo>
                    <a:pt x="264359" y="201570"/>
                  </a:lnTo>
                  <a:lnTo>
                    <a:pt x="245107" y="243614"/>
                  </a:lnTo>
                  <a:lnTo>
                    <a:pt x="215749" y="276770"/>
                  </a:lnTo>
                  <a:lnTo>
                    <a:pt x="178515" y="298515"/>
                  </a:lnTo>
                  <a:lnTo>
                    <a:pt x="135635" y="306324"/>
                  </a:lnTo>
                  <a:lnTo>
                    <a:pt x="92756" y="298515"/>
                  </a:lnTo>
                  <a:lnTo>
                    <a:pt x="55522" y="276770"/>
                  </a:lnTo>
                  <a:lnTo>
                    <a:pt x="26164" y="243614"/>
                  </a:lnTo>
                  <a:lnTo>
                    <a:pt x="6912" y="201570"/>
                  </a:lnTo>
                  <a:lnTo>
                    <a:pt x="0" y="1531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13147" y="3919728"/>
              <a:ext cx="273050" cy="307975"/>
            </a:xfrm>
            <a:custGeom>
              <a:avLst/>
              <a:gdLst/>
              <a:ahLst/>
              <a:cxnLst/>
              <a:rect l="l" t="t" r="r" b="b"/>
              <a:pathLst>
                <a:path w="273050" h="307975">
                  <a:moveTo>
                    <a:pt x="136398" y="0"/>
                  </a:moveTo>
                  <a:lnTo>
                    <a:pt x="93293" y="7851"/>
                  </a:lnTo>
                  <a:lnTo>
                    <a:pt x="55851" y="29711"/>
                  </a:lnTo>
                  <a:lnTo>
                    <a:pt x="26322" y="63038"/>
                  </a:lnTo>
                  <a:lnTo>
                    <a:pt x="6955" y="105290"/>
                  </a:lnTo>
                  <a:lnTo>
                    <a:pt x="0" y="153924"/>
                  </a:lnTo>
                  <a:lnTo>
                    <a:pt x="6955" y="202557"/>
                  </a:lnTo>
                  <a:lnTo>
                    <a:pt x="26322" y="244809"/>
                  </a:lnTo>
                  <a:lnTo>
                    <a:pt x="55851" y="278136"/>
                  </a:lnTo>
                  <a:lnTo>
                    <a:pt x="93293" y="299996"/>
                  </a:lnTo>
                  <a:lnTo>
                    <a:pt x="136398" y="307848"/>
                  </a:lnTo>
                  <a:lnTo>
                    <a:pt x="179502" y="299996"/>
                  </a:lnTo>
                  <a:lnTo>
                    <a:pt x="216944" y="278136"/>
                  </a:lnTo>
                  <a:lnTo>
                    <a:pt x="246473" y="244809"/>
                  </a:lnTo>
                  <a:lnTo>
                    <a:pt x="265840" y="202557"/>
                  </a:lnTo>
                  <a:lnTo>
                    <a:pt x="272796" y="153924"/>
                  </a:lnTo>
                  <a:lnTo>
                    <a:pt x="265840" y="105290"/>
                  </a:lnTo>
                  <a:lnTo>
                    <a:pt x="246473" y="63038"/>
                  </a:lnTo>
                  <a:lnTo>
                    <a:pt x="216944" y="29711"/>
                  </a:lnTo>
                  <a:lnTo>
                    <a:pt x="179502" y="7851"/>
                  </a:lnTo>
                  <a:lnTo>
                    <a:pt x="13639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13147" y="3919728"/>
              <a:ext cx="273050" cy="307975"/>
            </a:xfrm>
            <a:custGeom>
              <a:avLst/>
              <a:gdLst/>
              <a:ahLst/>
              <a:cxnLst/>
              <a:rect l="l" t="t" r="r" b="b"/>
              <a:pathLst>
                <a:path w="273050" h="307975">
                  <a:moveTo>
                    <a:pt x="0" y="153924"/>
                  </a:moveTo>
                  <a:lnTo>
                    <a:pt x="6955" y="105290"/>
                  </a:lnTo>
                  <a:lnTo>
                    <a:pt x="26322" y="63038"/>
                  </a:lnTo>
                  <a:lnTo>
                    <a:pt x="55851" y="29711"/>
                  </a:lnTo>
                  <a:lnTo>
                    <a:pt x="93293" y="7851"/>
                  </a:lnTo>
                  <a:lnTo>
                    <a:pt x="136398" y="0"/>
                  </a:lnTo>
                  <a:lnTo>
                    <a:pt x="179502" y="7851"/>
                  </a:lnTo>
                  <a:lnTo>
                    <a:pt x="216944" y="29711"/>
                  </a:lnTo>
                  <a:lnTo>
                    <a:pt x="246473" y="63038"/>
                  </a:lnTo>
                  <a:lnTo>
                    <a:pt x="265840" y="105290"/>
                  </a:lnTo>
                  <a:lnTo>
                    <a:pt x="272796" y="153924"/>
                  </a:lnTo>
                  <a:lnTo>
                    <a:pt x="265840" y="202557"/>
                  </a:lnTo>
                  <a:lnTo>
                    <a:pt x="246473" y="244809"/>
                  </a:lnTo>
                  <a:lnTo>
                    <a:pt x="216944" y="278136"/>
                  </a:lnTo>
                  <a:lnTo>
                    <a:pt x="179502" y="299996"/>
                  </a:lnTo>
                  <a:lnTo>
                    <a:pt x="136398" y="307848"/>
                  </a:lnTo>
                  <a:lnTo>
                    <a:pt x="93293" y="299996"/>
                  </a:lnTo>
                  <a:lnTo>
                    <a:pt x="55851" y="278136"/>
                  </a:lnTo>
                  <a:lnTo>
                    <a:pt x="26322" y="244809"/>
                  </a:lnTo>
                  <a:lnTo>
                    <a:pt x="6955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48483" y="2121408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80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4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7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2" y="153924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48483" y="2121408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80" h="307975">
                  <a:moveTo>
                    <a:pt x="0" y="153924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2" y="153924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7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4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85771" y="1815084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80" h="306705">
                  <a:moveTo>
                    <a:pt x="135635" y="0"/>
                  </a:moveTo>
                  <a:lnTo>
                    <a:pt x="92756" y="7808"/>
                  </a:lnTo>
                  <a:lnTo>
                    <a:pt x="55522" y="29553"/>
                  </a:lnTo>
                  <a:lnTo>
                    <a:pt x="26164" y="62709"/>
                  </a:lnTo>
                  <a:lnTo>
                    <a:pt x="6912" y="104753"/>
                  </a:lnTo>
                  <a:lnTo>
                    <a:pt x="0" y="153162"/>
                  </a:lnTo>
                  <a:lnTo>
                    <a:pt x="6912" y="201570"/>
                  </a:lnTo>
                  <a:lnTo>
                    <a:pt x="26164" y="243614"/>
                  </a:lnTo>
                  <a:lnTo>
                    <a:pt x="55522" y="276770"/>
                  </a:lnTo>
                  <a:lnTo>
                    <a:pt x="92756" y="298515"/>
                  </a:lnTo>
                  <a:lnTo>
                    <a:pt x="135635" y="306324"/>
                  </a:lnTo>
                  <a:lnTo>
                    <a:pt x="178515" y="298515"/>
                  </a:lnTo>
                  <a:lnTo>
                    <a:pt x="215749" y="276770"/>
                  </a:lnTo>
                  <a:lnTo>
                    <a:pt x="245107" y="243614"/>
                  </a:lnTo>
                  <a:lnTo>
                    <a:pt x="264359" y="201570"/>
                  </a:lnTo>
                  <a:lnTo>
                    <a:pt x="271271" y="153162"/>
                  </a:lnTo>
                  <a:lnTo>
                    <a:pt x="264359" y="104753"/>
                  </a:lnTo>
                  <a:lnTo>
                    <a:pt x="245107" y="62709"/>
                  </a:lnTo>
                  <a:lnTo>
                    <a:pt x="215749" y="29553"/>
                  </a:lnTo>
                  <a:lnTo>
                    <a:pt x="178515" y="7808"/>
                  </a:lnTo>
                  <a:lnTo>
                    <a:pt x="13563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85771" y="1815084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80" h="306705">
                  <a:moveTo>
                    <a:pt x="0" y="153162"/>
                  </a:moveTo>
                  <a:lnTo>
                    <a:pt x="6912" y="104753"/>
                  </a:lnTo>
                  <a:lnTo>
                    <a:pt x="26164" y="62709"/>
                  </a:lnTo>
                  <a:lnTo>
                    <a:pt x="55522" y="29553"/>
                  </a:lnTo>
                  <a:lnTo>
                    <a:pt x="92756" y="7808"/>
                  </a:lnTo>
                  <a:lnTo>
                    <a:pt x="135635" y="0"/>
                  </a:lnTo>
                  <a:lnTo>
                    <a:pt x="178515" y="7808"/>
                  </a:lnTo>
                  <a:lnTo>
                    <a:pt x="215749" y="29553"/>
                  </a:lnTo>
                  <a:lnTo>
                    <a:pt x="245107" y="62709"/>
                  </a:lnTo>
                  <a:lnTo>
                    <a:pt x="264359" y="104753"/>
                  </a:lnTo>
                  <a:lnTo>
                    <a:pt x="271271" y="153162"/>
                  </a:lnTo>
                  <a:lnTo>
                    <a:pt x="264359" y="201570"/>
                  </a:lnTo>
                  <a:lnTo>
                    <a:pt x="245107" y="243614"/>
                  </a:lnTo>
                  <a:lnTo>
                    <a:pt x="215749" y="276770"/>
                  </a:lnTo>
                  <a:lnTo>
                    <a:pt x="178515" y="298515"/>
                  </a:lnTo>
                  <a:lnTo>
                    <a:pt x="135635" y="306324"/>
                  </a:lnTo>
                  <a:lnTo>
                    <a:pt x="92756" y="298515"/>
                  </a:lnTo>
                  <a:lnTo>
                    <a:pt x="55522" y="276770"/>
                  </a:lnTo>
                  <a:lnTo>
                    <a:pt x="26164" y="243614"/>
                  </a:lnTo>
                  <a:lnTo>
                    <a:pt x="6912" y="201570"/>
                  </a:lnTo>
                  <a:lnTo>
                    <a:pt x="0" y="1531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30851" y="4322063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4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8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2" y="153924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30851" y="4322063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0" y="153924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2" y="153924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8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77211" y="2340863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80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4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8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1" y="153924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77211" y="2340863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80" h="307975">
                  <a:moveTo>
                    <a:pt x="0" y="153924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1" y="153924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8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139" y="3078480"/>
              <a:ext cx="1761744" cy="203149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652015" y="1399032"/>
              <a:ext cx="3571240" cy="3312160"/>
            </a:xfrm>
            <a:custGeom>
              <a:avLst/>
              <a:gdLst/>
              <a:ahLst/>
              <a:cxnLst/>
              <a:rect l="l" t="t" r="r" b="b"/>
              <a:pathLst>
                <a:path w="3571240" h="3312160">
                  <a:moveTo>
                    <a:pt x="2258568" y="745235"/>
                  </a:moveTo>
                  <a:lnTo>
                    <a:pt x="2260081" y="694209"/>
                  </a:lnTo>
                  <a:lnTo>
                    <a:pt x="2264557" y="644106"/>
                  </a:lnTo>
                  <a:lnTo>
                    <a:pt x="2271897" y="595037"/>
                  </a:lnTo>
                  <a:lnTo>
                    <a:pt x="2282004" y="547114"/>
                  </a:lnTo>
                  <a:lnTo>
                    <a:pt x="2294780" y="500446"/>
                  </a:lnTo>
                  <a:lnTo>
                    <a:pt x="2310128" y="455146"/>
                  </a:lnTo>
                  <a:lnTo>
                    <a:pt x="2327948" y="411323"/>
                  </a:lnTo>
                  <a:lnTo>
                    <a:pt x="2348145" y="369090"/>
                  </a:lnTo>
                  <a:lnTo>
                    <a:pt x="2370619" y="328556"/>
                  </a:lnTo>
                  <a:lnTo>
                    <a:pt x="2395274" y="289834"/>
                  </a:lnTo>
                  <a:lnTo>
                    <a:pt x="2422012" y="253033"/>
                  </a:lnTo>
                  <a:lnTo>
                    <a:pt x="2450734" y="218265"/>
                  </a:lnTo>
                  <a:lnTo>
                    <a:pt x="2481344" y="185641"/>
                  </a:lnTo>
                  <a:lnTo>
                    <a:pt x="2513743" y="155271"/>
                  </a:lnTo>
                  <a:lnTo>
                    <a:pt x="2547834" y="127268"/>
                  </a:lnTo>
                  <a:lnTo>
                    <a:pt x="2583518" y="101741"/>
                  </a:lnTo>
                  <a:lnTo>
                    <a:pt x="2620699" y="78801"/>
                  </a:lnTo>
                  <a:lnTo>
                    <a:pt x="2659278" y="58560"/>
                  </a:lnTo>
                  <a:lnTo>
                    <a:pt x="2699158" y="41129"/>
                  </a:lnTo>
                  <a:lnTo>
                    <a:pt x="2740241" y="26618"/>
                  </a:lnTo>
                  <a:lnTo>
                    <a:pt x="2782430" y="15139"/>
                  </a:lnTo>
                  <a:lnTo>
                    <a:pt x="2825626" y="6802"/>
                  </a:lnTo>
                  <a:lnTo>
                    <a:pt x="2869732" y="1719"/>
                  </a:lnTo>
                  <a:lnTo>
                    <a:pt x="2914649" y="0"/>
                  </a:lnTo>
                  <a:lnTo>
                    <a:pt x="2959567" y="1719"/>
                  </a:lnTo>
                  <a:lnTo>
                    <a:pt x="3003673" y="6802"/>
                  </a:lnTo>
                  <a:lnTo>
                    <a:pt x="3046869" y="15139"/>
                  </a:lnTo>
                  <a:lnTo>
                    <a:pt x="3089058" y="26618"/>
                  </a:lnTo>
                  <a:lnTo>
                    <a:pt x="3130141" y="41129"/>
                  </a:lnTo>
                  <a:lnTo>
                    <a:pt x="3170021" y="58560"/>
                  </a:lnTo>
                  <a:lnTo>
                    <a:pt x="3208600" y="78801"/>
                  </a:lnTo>
                  <a:lnTo>
                    <a:pt x="3245781" y="101741"/>
                  </a:lnTo>
                  <a:lnTo>
                    <a:pt x="3281465" y="127268"/>
                  </a:lnTo>
                  <a:lnTo>
                    <a:pt x="3315556" y="155271"/>
                  </a:lnTo>
                  <a:lnTo>
                    <a:pt x="3347955" y="185641"/>
                  </a:lnTo>
                  <a:lnTo>
                    <a:pt x="3378565" y="218265"/>
                  </a:lnTo>
                  <a:lnTo>
                    <a:pt x="3407287" y="253033"/>
                  </a:lnTo>
                  <a:lnTo>
                    <a:pt x="3434025" y="289834"/>
                  </a:lnTo>
                  <a:lnTo>
                    <a:pt x="3458680" y="328556"/>
                  </a:lnTo>
                  <a:lnTo>
                    <a:pt x="3481154" y="369090"/>
                  </a:lnTo>
                  <a:lnTo>
                    <a:pt x="3501351" y="411323"/>
                  </a:lnTo>
                  <a:lnTo>
                    <a:pt x="3519171" y="455146"/>
                  </a:lnTo>
                  <a:lnTo>
                    <a:pt x="3534519" y="500446"/>
                  </a:lnTo>
                  <a:lnTo>
                    <a:pt x="3547295" y="547114"/>
                  </a:lnTo>
                  <a:lnTo>
                    <a:pt x="3557402" y="595037"/>
                  </a:lnTo>
                  <a:lnTo>
                    <a:pt x="3564742" y="644106"/>
                  </a:lnTo>
                  <a:lnTo>
                    <a:pt x="3569218" y="694209"/>
                  </a:lnTo>
                  <a:lnTo>
                    <a:pt x="3570731" y="745235"/>
                  </a:lnTo>
                  <a:lnTo>
                    <a:pt x="3569218" y="796262"/>
                  </a:lnTo>
                  <a:lnTo>
                    <a:pt x="3564742" y="846365"/>
                  </a:lnTo>
                  <a:lnTo>
                    <a:pt x="3557402" y="895434"/>
                  </a:lnTo>
                  <a:lnTo>
                    <a:pt x="3547295" y="943357"/>
                  </a:lnTo>
                  <a:lnTo>
                    <a:pt x="3534519" y="990025"/>
                  </a:lnTo>
                  <a:lnTo>
                    <a:pt x="3519171" y="1035325"/>
                  </a:lnTo>
                  <a:lnTo>
                    <a:pt x="3501351" y="1079148"/>
                  </a:lnTo>
                  <a:lnTo>
                    <a:pt x="3481154" y="1121381"/>
                  </a:lnTo>
                  <a:lnTo>
                    <a:pt x="3458680" y="1161915"/>
                  </a:lnTo>
                  <a:lnTo>
                    <a:pt x="3434025" y="1200637"/>
                  </a:lnTo>
                  <a:lnTo>
                    <a:pt x="3407287" y="1237438"/>
                  </a:lnTo>
                  <a:lnTo>
                    <a:pt x="3378565" y="1272206"/>
                  </a:lnTo>
                  <a:lnTo>
                    <a:pt x="3347955" y="1304830"/>
                  </a:lnTo>
                  <a:lnTo>
                    <a:pt x="3315556" y="1335200"/>
                  </a:lnTo>
                  <a:lnTo>
                    <a:pt x="3281465" y="1363203"/>
                  </a:lnTo>
                  <a:lnTo>
                    <a:pt x="3245781" y="1388730"/>
                  </a:lnTo>
                  <a:lnTo>
                    <a:pt x="3208600" y="1411670"/>
                  </a:lnTo>
                  <a:lnTo>
                    <a:pt x="3170021" y="1431911"/>
                  </a:lnTo>
                  <a:lnTo>
                    <a:pt x="3130141" y="1449342"/>
                  </a:lnTo>
                  <a:lnTo>
                    <a:pt x="3089058" y="1463853"/>
                  </a:lnTo>
                  <a:lnTo>
                    <a:pt x="3046869" y="1475332"/>
                  </a:lnTo>
                  <a:lnTo>
                    <a:pt x="3003673" y="1483669"/>
                  </a:lnTo>
                  <a:lnTo>
                    <a:pt x="2959567" y="1488752"/>
                  </a:lnTo>
                  <a:lnTo>
                    <a:pt x="2914649" y="1490471"/>
                  </a:lnTo>
                  <a:lnTo>
                    <a:pt x="2869732" y="1488752"/>
                  </a:lnTo>
                  <a:lnTo>
                    <a:pt x="2825626" y="1483669"/>
                  </a:lnTo>
                  <a:lnTo>
                    <a:pt x="2782430" y="1475332"/>
                  </a:lnTo>
                  <a:lnTo>
                    <a:pt x="2740241" y="1463853"/>
                  </a:lnTo>
                  <a:lnTo>
                    <a:pt x="2699158" y="1449342"/>
                  </a:lnTo>
                  <a:lnTo>
                    <a:pt x="2659278" y="1431911"/>
                  </a:lnTo>
                  <a:lnTo>
                    <a:pt x="2620699" y="1411670"/>
                  </a:lnTo>
                  <a:lnTo>
                    <a:pt x="2583518" y="1388730"/>
                  </a:lnTo>
                  <a:lnTo>
                    <a:pt x="2547834" y="1363203"/>
                  </a:lnTo>
                  <a:lnTo>
                    <a:pt x="2513743" y="1335200"/>
                  </a:lnTo>
                  <a:lnTo>
                    <a:pt x="2481344" y="1304830"/>
                  </a:lnTo>
                  <a:lnTo>
                    <a:pt x="2450734" y="1272206"/>
                  </a:lnTo>
                  <a:lnTo>
                    <a:pt x="2422012" y="1237438"/>
                  </a:lnTo>
                  <a:lnTo>
                    <a:pt x="2395274" y="1200637"/>
                  </a:lnTo>
                  <a:lnTo>
                    <a:pt x="2370619" y="1161915"/>
                  </a:lnTo>
                  <a:lnTo>
                    <a:pt x="2348145" y="1121381"/>
                  </a:lnTo>
                  <a:lnTo>
                    <a:pt x="2327948" y="1079148"/>
                  </a:lnTo>
                  <a:lnTo>
                    <a:pt x="2310128" y="1035325"/>
                  </a:lnTo>
                  <a:lnTo>
                    <a:pt x="2294780" y="990025"/>
                  </a:lnTo>
                  <a:lnTo>
                    <a:pt x="2282004" y="943357"/>
                  </a:lnTo>
                  <a:lnTo>
                    <a:pt x="2271897" y="895434"/>
                  </a:lnTo>
                  <a:lnTo>
                    <a:pt x="2264557" y="846365"/>
                  </a:lnTo>
                  <a:lnTo>
                    <a:pt x="2260081" y="796262"/>
                  </a:lnTo>
                  <a:lnTo>
                    <a:pt x="2258568" y="745235"/>
                  </a:lnTo>
                  <a:close/>
                </a:path>
                <a:path w="3571240" h="3312160">
                  <a:moveTo>
                    <a:pt x="0" y="893063"/>
                  </a:moveTo>
                  <a:lnTo>
                    <a:pt x="1903" y="852353"/>
                  </a:lnTo>
                  <a:lnTo>
                    <a:pt x="7529" y="812416"/>
                  </a:lnTo>
                  <a:lnTo>
                    <a:pt x="16749" y="773348"/>
                  </a:lnTo>
                  <a:lnTo>
                    <a:pt x="29433" y="735247"/>
                  </a:lnTo>
                  <a:lnTo>
                    <a:pt x="45455" y="698208"/>
                  </a:lnTo>
                  <a:lnTo>
                    <a:pt x="64686" y="662329"/>
                  </a:lnTo>
                  <a:lnTo>
                    <a:pt x="86997" y="627704"/>
                  </a:lnTo>
                  <a:lnTo>
                    <a:pt x="112260" y="594431"/>
                  </a:lnTo>
                  <a:lnTo>
                    <a:pt x="140346" y="562607"/>
                  </a:lnTo>
                  <a:lnTo>
                    <a:pt x="171129" y="532327"/>
                  </a:lnTo>
                  <a:lnTo>
                    <a:pt x="204478" y="503687"/>
                  </a:lnTo>
                  <a:lnTo>
                    <a:pt x="240266" y="476785"/>
                  </a:lnTo>
                  <a:lnTo>
                    <a:pt x="278364" y="451717"/>
                  </a:lnTo>
                  <a:lnTo>
                    <a:pt x="318645" y="428578"/>
                  </a:lnTo>
                  <a:lnTo>
                    <a:pt x="360979" y="407467"/>
                  </a:lnTo>
                  <a:lnTo>
                    <a:pt x="405238" y="388477"/>
                  </a:lnTo>
                  <a:lnTo>
                    <a:pt x="451295" y="371707"/>
                  </a:lnTo>
                  <a:lnTo>
                    <a:pt x="499021" y="357253"/>
                  </a:lnTo>
                  <a:lnTo>
                    <a:pt x="548287" y="345210"/>
                  </a:lnTo>
                  <a:lnTo>
                    <a:pt x="598965" y="335676"/>
                  </a:lnTo>
                  <a:lnTo>
                    <a:pt x="650927" y="328747"/>
                  </a:lnTo>
                  <a:lnTo>
                    <a:pt x="704045" y="324518"/>
                  </a:lnTo>
                  <a:lnTo>
                    <a:pt x="758189" y="323088"/>
                  </a:lnTo>
                  <a:lnTo>
                    <a:pt x="812334" y="324518"/>
                  </a:lnTo>
                  <a:lnTo>
                    <a:pt x="865452" y="328747"/>
                  </a:lnTo>
                  <a:lnTo>
                    <a:pt x="917414" y="335676"/>
                  </a:lnTo>
                  <a:lnTo>
                    <a:pt x="968092" y="345210"/>
                  </a:lnTo>
                  <a:lnTo>
                    <a:pt x="1017358" y="357253"/>
                  </a:lnTo>
                  <a:lnTo>
                    <a:pt x="1065084" y="371707"/>
                  </a:lnTo>
                  <a:lnTo>
                    <a:pt x="1111141" y="388477"/>
                  </a:lnTo>
                  <a:lnTo>
                    <a:pt x="1155400" y="407467"/>
                  </a:lnTo>
                  <a:lnTo>
                    <a:pt x="1197734" y="428578"/>
                  </a:lnTo>
                  <a:lnTo>
                    <a:pt x="1238015" y="451717"/>
                  </a:lnTo>
                  <a:lnTo>
                    <a:pt x="1276113" y="476785"/>
                  </a:lnTo>
                  <a:lnTo>
                    <a:pt x="1311901" y="503687"/>
                  </a:lnTo>
                  <a:lnTo>
                    <a:pt x="1345250" y="532327"/>
                  </a:lnTo>
                  <a:lnTo>
                    <a:pt x="1376033" y="562607"/>
                  </a:lnTo>
                  <a:lnTo>
                    <a:pt x="1404119" y="594431"/>
                  </a:lnTo>
                  <a:lnTo>
                    <a:pt x="1429382" y="627704"/>
                  </a:lnTo>
                  <a:lnTo>
                    <a:pt x="1451693" y="662329"/>
                  </a:lnTo>
                  <a:lnTo>
                    <a:pt x="1470924" y="698208"/>
                  </a:lnTo>
                  <a:lnTo>
                    <a:pt x="1486946" y="735247"/>
                  </a:lnTo>
                  <a:lnTo>
                    <a:pt x="1499630" y="773348"/>
                  </a:lnTo>
                  <a:lnTo>
                    <a:pt x="1508850" y="812416"/>
                  </a:lnTo>
                  <a:lnTo>
                    <a:pt x="1514476" y="852353"/>
                  </a:lnTo>
                  <a:lnTo>
                    <a:pt x="1516379" y="893063"/>
                  </a:lnTo>
                  <a:lnTo>
                    <a:pt x="1514476" y="933774"/>
                  </a:lnTo>
                  <a:lnTo>
                    <a:pt x="1508850" y="973711"/>
                  </a:lnTo>
                  <a:lnTo>
                    <a:pt x="1499630" y="1012779"/>
                  </a:lnTo>
                  <a:lnTo>
                    <a:pt x="1486946" y="1050880"/>
                  </a:lnTo>
                  <a:lnTo>
                    <a:pt x="1470924" y="1087919"/>
                  </a:lnTo>
                  <a:lnTo>
                    <a:pt x="1451693" y="1123798"/>
                  </a:lnTo>
                  <a:lnTo>
                    <a:pt x="1429382" y="1158423"/>
                  </a:lnTo>
                  <a:lnTo>
                    <a:pt x="1404119" y="1191696"/>
                  </a:lnTo>
                  <a:lnTo>
                    <a:pt x="1376033" y="1223520"/>
                  </a:lnTo>
                  <a:lnTo>
                    <a:pt x="1345250" y="1253800"/>
                  </a:lnTo>
                  <a:lnTo>
                    <a:pt x="1311901" y="1282440"/>
                  </a:lnTo>
                  <a:lnTo>
                    <a:pt x="1276113" y="1309342"/>
                  </a:lnTo>
                  <a:lnTo>
                    <a:pt x="1238015" y="1334410"/>
                  </a:lnTo>
                  <a:lnTo>
                    <a:pt x="1197734" y="1357549"/>
                  </a:lnTo>
                  <a:lnTo>
                    <a:pt x="1155400" y="1378660"/>
                  </a:lnTo>
                  <a:lnTo>
                    <a:pt x="1111141" y="1397650"/>
                  </a:lnTo>
                  <a:lnTo>
                    <a:pt x="1065084" y="1414420"/>
                  </a:lnTo>
                  <a:lnTo>
                    <a:pt x="1017358" y="1428874"/>
                  </a:lnTo>
                  <a:lnTo>
                    <a:pt x="968092" y="1440917"/>
                  </a:lnTo>
                  <a:lnTo>
                    <a:pt x="917414" y="1450451"/>
                  </a:lnTo>
                  <a:lnTo>
                    <a:pt x="865452" y="1457380"/>
                  </a:lnTo>
                  <a:lnTo>
                    <a:pt x="812334" y="1461609"/>
                  </a:lnTo>
                  <a:lnTo>
                    <a:pt x="758189" y="1463039"/>
                  </a:lnTo>
                  <a:lnTo>
                    <a:pt x="704045" y="1461609"/>
                  </a:lnTo>
                  <a:lnTo>
                    <a:pt x="650927" y="1457380"/>
                  </a:lnTo>
                  <a:lnTo>
                    <a:pt x="598965" y="1450451"/>
                  </a:lnTo>
                  <a:lnTo>
                    <a:pt x="548287" y="1440917"/>
                  </a:lnTo>
                  <a:lnTo>
                    <a:pt x="499021" y="1428874"/>
                  </a:lnTo>
                  <a:lnTo>
                    <a:pt x="451295" y="1414420"/>
                  </a:lnTo>
                  <a:lnTo>
                    <a:pt x="405238" y="1397650"/>
                  </a:lnTo>
                  <a:lnTo>
                    <a:pt x="360979" y="1378660"/>
                  </a:lnTo>
                  <a:lnTo>
                    <a:pt x="318645" y="1357549"/>
                  </a:lnTo>
                  <a:lnTo>
                    <a:pt x="278364" y="1334410"/>
                  </a:lnTo>
                  <a:lnTo>
                    <a:pt x="240266" y="1309342"/>
                  </a:lnTo>
                  <a:lnTo>
                    <a:pt x="204478" y="1282440"/>
                  </a:lnTo>
                  <a:lnTo>
                    <a:pt x="171129" y="1253800"/>
                  </a:lnTo>
                  <a:lnTo>
                    <a:pt x="140346" y="1223520"/>
                  </a:lnTo>
                  <a:lnTo>
                    <a:pt x="112260" y="1191696"/>
                  </a:lnTo>
                  <a:lnTo>
                    <a:pt x="86997" y="1158423"/>
                  </a:lnTo>
                  <a:lnTo>
                    <a:pt x="64686" y="1123798"/>
                  </a:lnTo>
                  <a:lnTo>
                    <a:pt x="45455" y="1087919"/>
                  </a:lnTo>
                  <a:lnTo>
                    <a:pt x="29433" y="1050880"/>
                  </a:lnTo>
                  <a:lnTo>
                    <a:pt x="16749" y="1012779"/>
                  </a:lnTo>
                  <a:lnTo>
                    <a:pt x="7529" y="973711"/>
                  </a:lnTo>
                  <a:lnTo>
                    <a:pt x="1903" y="933774"/>
                  </a:lnTo>
                  <a:lnTo>
                    <a:pt x="0" y="893063"/>
                  </a:lnTo>
                  <a:close/>
                </a:path>
                <a:path w="3571240" h="3312160">
                  <a:moveTo>
                    <a:pt x="2055875" y="2712719"/>
                  </a:moveTo>
                  <a:lnTo>
                    <a:pt x="2057752" y="2669940"/>
                  </a:lnTo>
                  <a:lnTo>
                    <a:pt x="2063298" y="2627973"/>
                  </a:lnTo>
                  <a:lnTo>
                    <a:pt x="2072387" y="2586920"/>
                  </a:lnTo>
                  <a:lnTo>
                    <a:pt x="2084891" y="2546883"/>
                  </a:lnTo>
                  <a:lnTo>
                    <a:pt x="2100686" y="2507962"/>
                  </a:lnTo>
                  <a:lnTo>
                    <a:pt x="2119644" y="2470259"/>
                  </a:lnTo>
                  <a:lnTo>
                    <a:pt x="2141639" y="2433876"/>
                  </a:lnTo>
                  <a:lnTo>
                    <a:pt x="2166544" y="2398913"/>
                  </a:lnTo>
                  <a:lnTo>
                    <a:pt x="2194234" y="2365471"/>
                  </a:lnTo>
                  <a:lnTo>
                    <a:pt x="2224581" y="2333653"/>
                  </a:lnTo>
                  <a:lnTo>
                    <a:pt x="2257459" y="2303559"/>
                  </a:lnTo>
                  <a:lnTo>
                    <a:pt x="2292742" y="2275291"/>
                  </a:lnTo>
                  <a:lnTo>
                    <a:pt x="2330303" y="2248949"/>
                  </a:lnTo>
                  <a:lnTo>
                    <a:pt x="2370016" y="2224635"/>
                  </a:lnTo>
                  <a:lnTo>
                    <a:pt x="2411754" y="2202451"/>
                  </a:lnTo>
                  <a:lnTo>
                    <a:pt x="2455391" y="2182498"/>
                  </a:lnTo>
                  <a:lnTo>
                    <a:pt x="2500800" y="2164876"/>
                  </a:lnTo>
                  <a:lnTo>
                    <a:pt x="2547856" y="2149688"/>
                  </a:lnTo>
                  <a:lnTo>
                    <a:pt x="2596431" y="2137034"/>
                  </a:lnTo>
                  <a:lnTo>
                    <a:pt x="2646399" y="2127015"/>
                  </a:lnTo>
                  <a:lnTo>
                    <a:pt x="2697634" y="2119734"/>
                  </a:lnTo>
                  <a:lnTo>
                    <a:pt x="2750009" y="2115291"/>
                  </a:lnTo>
                  <a:lnTo>
                    <a:pt x="2803397" y="2113788"/>
                  </a:lnTo>
                  <a:lnTo>
                    <a:pt x="2856786" y="2115291"/>
                  </a:lnTo>
                  <a:lnTo>
                    <a:pt x="2909161" y="2119734"/>
                  </a:lnTo>
                  <a:lnTo>
                    <a:pt x="2960396" y="2127015"/>
                  </a:lnTo>
                  <a:lnTo>
                    <a:pt x="3010364" y="2137034"/>
                  </a:lnTo>
                  <a:lnTo>
                    <a:pt x="3058939" y="2149688"/>
                  </a:lnTo>
                  <a:lnTo>
                    <a:pt x="3105995" y="2164876"/>
                  </a:lnTo>
                  <a:lnTo>
                    <a:pt x="3151404" y="2182498"/>
                  </a:lnTo>
                  <a:lnTo>
                    <a:pt x="3195041" y="2202451"/>
                  </a:lnTo>
                  <a:lnTo>
                    <a:pt x="3236779" y="2224635"/>
                  </a:lnTo>
                  <a:lnTo>
                    <a:pt x="3276492" y="2248949"/>
                  </a:lnTo>
                  <a:lnTo>
                    <a:pt x="3314053" y="2275291"/>
                  </a:lnTo>
                  <a:lnTo>
                    <a:pt x="3349336" y="2303559"/>
                  </a:lnTo>
                  <a:lnTo>
                    <a:pt x="3382214" y="2333653"/>
                  </a:lnTo>
                  <a:lnTo>
                    <a:pt x="3412561" y="2365471"/>
                  </a:lnTo>
                  <a:lnTo>
                    <a:pt x="3440251" y="2398913"/>
                  </a:lnTo>
                  <a:lnTo>
                    <a:pt x="3465156" y="2433876"/>
                  </a:lnTo>
                  <a:lnTo>
                    <a:pt x="3487151" y="2470259"/>
                  </a:lnTo>
                  <a:lnTo>
                    <a:pt x="3506109" y="2507962"/>
                  </a:lnTo>
                  <a:lnTo>
                    <a:pt x="3521904" y="2546883"/>
                  </a:lnTo>
                  <a:lnTo>
                    <a:pt x="3534408" y="2586920"/>
                  </a:lnTo>
                  <a:lnTo>
                    <a:pt x="3543497" y="2627973"/>
                  </a:lnTo>
                  <a:lnTo>
                    <a:pt x="3549043" y="2669940"/>
                  </a:lnTo>
                  <a:lnTo>
                    <a:pt x="3550920" y="2712719"/>
                  </a:lnTo>
                  <a:lnTo>
                    <a:pt x="3549043" y="2755499"/>
                  </a:lnTo>
                  <a:lnTo>
                    <a:pt x="3543497" y="2797466"/>
                  </a:lnTo>
                  <a:lnTo>
                    <a:pt x="3534408" y="2838519"/>
                  </a:lnTo>
                  <a:lnTo>
                    <a:pt x="3521904" y="2878556"/>
                  </a:lnTo>
                  <a:lnTo>
                    <a:pt x="3506109" y="2917477"/>
                  </a:lnTo>
                  <a:lnTo>
                    <a:pt x="3487151" y="2955180"/>
                  </a:lnTo>
                  <a:lnTo>
                    <a:pt x="3465156" y="2991563"/>
                  </a:lnTo>
                  <a:lnTo>
                    <a:pt x="3440251" y="3026526"/>
                  </a:lnTo>
                  <a:lnTo>
                    <a:pt x="3412561" y="3059968"/>
                  </a:lnTo>
                  <a:lnTo>
                    <a:pt x="3382214" y="3091786"/>
                  </a:lnTo>
                  <a:lnTo>
                    <a:pt x="3349336" y="3121880"/>
                  </a:lnTo>
                  <a:lnTo>
                    <a:pt x="3314053" y="3150148"/>
                  </a:lnTo>
                  <a:lnTo>
                    <a:pt x="3276492" y="3176490"/>
                  </a:lnTo>
                  <a:lnTo>
                    <a:pt x="3236779" y="3200804"/>
                  </a:lnTo>
                  <a:lnTo>
                    <a:pt x="3195041" y="3222988"/>
                  </a:lnTo>
                  <a:lnTo>
                    <a:pt x="3151404" y="3242941"/>
                  </a:lnTo>
                  <a:lnTo>
                    <a:pt x="3105995" y="3260563"/>
                  </a:lnTo>
                  <a:lnTo>
                    <a:pt x="3058939" y="3275751"/>
                  </a:lnTo>
                  <a:lnTo>
                    <a:pt x="3010364" y="3288405"/>
                  </a:lnTo>
                  <a:lnTo>
                    <a:pt x="2960396" y="3298424"/>
                  </a:lnTo>
                  <a:lnTo>
                    <a:pt x="2909161" y="3305705"/>
                  </a:lnTo>
                  <a:lnTo>
                    <a:pt x="2856786" y="3310148"/>
                  </a:lnTo>
                  <a:lnTo>
                    <a:pt x="2803397" y="3311652"/>
                  </a:lnTo>
                  <a:lnTo>
                    <a:pt x="2750009" y="3310148"/>
                  </a:lnTo>
                  <a:lnTo>
                    <a:pt x="2697634" y="3305705"/>
                  </a:lnTo>
                  <a:lnTo>
                    <a:pt x="2646399" y="3298424"/>
                  </a:lnTo>
                  <a:lnTo>
                    <a:pt x="2596431" y="3288405"/>
                  </a:lnTo>
                  <a:lnTo>
                    <a:pt x="2547856" y="3275751"/>
                  </a:lnTo>
                  <a:lnTo>
                    <a:pt x="2500800" y="3260563"/>
                  </a:lnTo>
                  <a:lnTo>
                    <a:pt x="2455391" y="3242941"/>
                  </a:lnTo>
                  <a:lnTo>
                    <a:pt x="2411754" y="3222988"/>
                  </a:lnTo>
                  <a:lnTo>
                    <a:pt x="2370016" y="3200804"/>
                  </a:lnTo>
                  <a:lnTo>
                    <a:pt x="2330303" y="3176490"/>
                  </a:lnTo>
                  <a:lnTo>
                    <a:pt x="2292742" y="3150148"/>
                  </a:lnTo>
                  <a:lnTo>
                    <a:pt x="2257459" y="3121880"/>
                  </a:lnTo>
                  <a:lnTo>
                    <a:pt x="2224581" y="3091786"/>
                  </a:lnTo>
                  <a:lnTo>
                    <a:pt x="2194234" y="3059968"/>
                  </a:lnTo>
                  <a:lnTo>
                    <a:pt x="2166544" y="3026526"/>
                  </a:lnTo>
                  <a:lnTo>
                    <a:pt x="2141639" y="2991563"/>
                  </a:lnTo>
                  <a:lnTo>
                    <a:pt x="2119644" y="2955180"/>
                  </a:lnTo>
                  <a:lnTo>
                    <a:pt x="2100686" y="2917477"/>
                  </a:lnTo>
                  <a:lnTo>
                    <a:pt x="2084891" y="2878556"/>
                  </a:lnTo>
                  <a:lnTo>
                    <a:pt x="2072387" y="2838519"/>
                  </a:lnTo>
                  <a:lnTo>
                    <a:pt x="2063298" y="2797466"/>
                  </a:lnTo>
                  <a:lnTo>
                    <a:pt x="2057752" y="2755499"/>
                  </a:lnTo>
                  <a:lnTo>
                    <a:pt x="2055875" y="2712719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7064" y="687312"/>
            <a:ext cx="2050935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-10" dirty="0"/>
              <a:t>Cluster</a:t>
            </a:r>
            <a:endParaRPr sz="3600" b="1" dirty="0"/>
          </a:p>
        </p:txBody>
      </p:sp>
      <p:grpSp>
        <p:nvGrpSpPr>
          <p:cNvPr id="3" name="object 3"/>
          <p:cNvGrpSpPr/>
          <p:nvPr/>
        </p:nvGrpSpPr>
        <p:grpSpPr>
          <a:xfrm>
            <a:off x="1409700" y="1985772"/>
            <a:ext cx="3975100" cy="3643629"/>
            <a:chOff x="1409700" y="1985772"/>
            <a:chExt cx="3975100" cy="3643629"/>
          </a:xfrm>
        </p:grpSpPr>
        <p:sp>
          <p:nvSpPr>
            <p:cNvPr id="4" name="object 4"/>
            <p:cNvSpPr/>
            <p:nvPr/>
          </p:nvSpPr>
          <p:spPr>
            <a:xfrm>
              <a:off x="1468628" y="2358262"/>
              <a:ext cx="3916045" cy="3271520"/>
            </a:xfrm>
            <a:custGeom>
              <a:avLst/>
              <a:gdLst/>
              <a:ahLst/>
              <a:cxnLst/>
              <a:rect l="l" t="t" r="r" b="b"/>
              <a:pathLst>
                <a:path w="3916045" h="3271520">
                  <a:moveTo>
                    <a:pt x="3891064" y="3218434"/>
                  </a:moveTo>
                  <a:lnTo>
                    <a:pt x="3887089" y="3218434"/>
                  </a:lnTo>
                  <a:lnTo>
                    <a:pt x="3833482" y="3218434"/>
                  </a:lnTo>
                  <a:lnTo>
                    <a:pt x="3785997" y="3246094"/>
                  </a:lnTo>
                  <a:lnTo>
                    <a:pt x="3783711" y="3254959"/>
                  </a:lnTo>
                  <a:lnTo>
                    <a:pt x="3787775" y="3261868"/>
                  </a:lnTo>
                  <a:lnTo>
                    <a:pt x="3791712" y="3268776"/>
                  </a:lnTo>
                  <a:lnTo>
                    <a:pt x="3800602" y="3271113"/>
                  </a:lnTo>
                  <a:lnTo>
                    <a:pt x="3891064" y="3218434"/>
                  </a:lnTo>
                  <a:close/>
                </a:path>
                <a:path w="3916045" h="3271520">
                  <a:moveTo>
                    <a:pt x="3915918" y="3203956"/>
                  </a:moveTo>
                  <a:lnTo>
                    <a:pt x="3800729" y="3136646"/>
                  </a:lnTo>
                  <a:lnTo>
                    <a:pt x="3791839" y="3139059"/>
                  </a:lnTo>
                  <a:lnTo>
                    <a:pt x="3783711" y="3152775"/>
                  </a:lnTo>
                  <a:lnTo>
                    <a:pt x="3786124" y="3161665"/>
                  </a:lnTo>
                  <a:lnTo>
                    <a:pt x="3833647" y="3189452"/>
                  </a:lnTo>
                  <a:lnTo>
                    <a:pt x="79781" y="3187585"/>
                  </a:lnTo>
                  <a:lnTo>
                    <a:pt x="81622" y="82296"/>
                  </a:lnTo>
                  <a:lnTo>
                    <a:pt x="81648" y="36068"/>
                  </a:lnTo>
                  <a:lnTo>
                    <a:pt x="81661" y="28829"/>
                  </a:lnTo>
                  <a:lnTo>
                    <a:pt x="81673" y="82384"/>
                  </a:lnTo>
                  <a:lnTo>
                    <a:pt x="109347" y="129921"/>
                  </a:lnTo>
                  <a:lnTo>
                    <a:pt x="118237" y="132207"/>
                  </a:lnTo>
                  <a:lnTo>
                    <a:pt x="125095" y="128143"/>
                  </a:lnTo>
                  <a:lnTo>
                    <a:pt x="132080" y="124206"/>
                  </a:lnTo>
                  <a:lnTo>
                    <a:pt x="134366" y="115316"/>
                  </a:lnTo>
                  <a:lnTo>
                    <a:pt x="130225" y="108331"/>
                  </a:lnTo>
                  <a:lnTo>
                    <a:pt x="84048" y="28829"/>
                  </a:lnTo>
                  <a:lnTo>
                    <a:pt x="67310" y="0"/>
                  </a:lnTo>
                  <a:lnTo>
                    <a:pt x="3987" y="108458"/>
                  </a:lnTo>
                  <a:lnTo>
                    <a:pt x="0" y="115189"/>
                  </a:lnTo>
                  <a:lnTo>
                    <a:pt x="2286" y="124079"/>
                  </a:lnTo>
                  <a:lnTo>
                    <a:pt x="9144" y="128143"/>
                  </a:lnTo>
                  <a:lnTo>
                    <a:pt x="16129" y="132207"/>
                  </a:lnTo>
                  <a:lnTo>
                    <a:pt x="25019" y="129794"/>
                  </a:lnTo>
                  <a:lnTo>
                    <a:pt x="28956" y="122936"/>
                  </a:lnTo>
                  <a:lnTo>
                    <a:pt x="52666" y="82384"/>
                  </a:lnTo>
                  <a:lnTo>
                    <a:pt x="52641" y="132207"/>
                  </a:lnTo>
                  <a:lnTo>
                    <a:pt x="50800" y="3245929"/>
                  </a:lnTo>
                  <a:lnTo>
                    <a:pt x="79756" y="3245955"/>
                  </a:lnTo>
                  <a:lnTo>
                    <a:pt x="79768" y="3216541"/>
                  </a:lnTo>
                  <a:lnTo>
                    <a:pt x="3833533" y="3218408"/>
                  </a:lnTo>
                  <a:lnTo>
                    <a:pt x="3887089" y="3218434"/>
                  </a:lnTo>
                  <a:lnTo>
                    <a:pt x="3891115" y="3218408"/>
                  </a:lnTo>
                  <a:lnTo>
                    <a:pt x="3915918" y="3203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24883" y="4381500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79" h="306704">
                  <a:moveTo>
                    <a:pt x="135636" y="0"/>
                  </a:moveTo>
                  <a:lnTo>
                    <a:pt x="92756" y="7808"/>
                  </a:lnTo>
                  <a:lnTo>
                    <a:pt x="55522" y="29553"/>
                  </a:lnTo>
                  <a:lnTo>
                    <a:pt x="26164" y="62709"/>
                  </a:lnTo>
                  <a:lnTo>
                    <a:pt x="6912" y="104753"/>
                  </a:lnTo>
                  <a:lnTo>
                    <a:pt x="0" y="153162"/>
                  </a:lnTo>
                  <a:lnTo>
                    <a:pt x="6912" y="201570"/>
                  </a:lnTo>
                  <a:lnTo>
                    <a:pt x="26164" y="243614"/>
                  </a:lnTo>
                  <a:lnTo>
                    <a:pt x="55522" y="276770"/>
                  </a:lnTo>
                  <a:lnTo>
                    <a:pt x="92756" y="298515"/>
                  </a:lnTo>
                  <a:lnTo>
                    <a:pt x="135636" y="306324"/>
                  </a:lnTo>
                  <a:lnTo>
                    <a:pt x="178515" y="298515"/>
                  </a:lnTo>
                  <a:lnTo>
                    <a:pt x="215749" y="276770"/>
                  </a:lnTo>
                  <a:lnTo>
                    <a:pt x="245107" y="243614"/>
                  </a:lnTo>
                  <a:lnTo>
                    <a:pt x="264359" y="201570"/>
                  </a:lnTo>
                  <a:lnTo>
                    <a:pt x="271271" y="153162"/>
                  </a:lnTo>
                  <a:lnTo>
                    <a:pt x="264359" y="104753"/>
                  </a:lnTo>
                  <a:lnTo>
                    <a:pt x="245107" y="62709"/>
                  </a:lnTo>
                  <a:lnTo>
                    <a:pt x="215749" y="29553"/>
                  </a:lnTo>
                  <a:lnTo>
                    <a:pt x="178515" y="7808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24883" y="4381500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79" h="306704">
                  <a:moveTo>
                    <a:pt x="0" y="153162"/>
                  </a:moveTo>
                  <a:lnTo>
                    <a:pt x="6912" y="104753"/>
                  </a:lnTo>
                  <a:lnTo>
                    <a:pt x="26164" y="62709"/>
                  </a:lnTo>
                  <a:lnTo>
                    <a:pt x="55522" y="29553"/>
                  </a:lnTo>
                  <a:lnTo>
                    <a:pt x="92756" y="7808"/>
                  </a:lnTo>
                  <a:lnTo>
                    <a:pt x="135636" y="0"/>
                  </a:lnTo>
                  <a:lnTo>
                    <a:pt x="178515" y="7808"/>
                  </a:lnTo>
                  <a:lnTo>
                    <a:pt x="215749" y="29553"/>
                  </a:lnTo>
                  <a:lnTo>
                    <a:pt x="245107" y="62709"/>
                  </a:lnTo>
                  <a:lnTo>
                    <a:pt x="264359" y="104753"/>
                  </a:lnTo>
                  <a:lnTo>
                    <a:pt x="271271" y="153162"/>
                  </a:lnTo>
                  <a:lnTo>
                    <a:pt x="264359" y="201570"/>
                  </a:lnTo>
                  <a:lnTo>
                    <a:pt x="245107" y="243614"/>
                  </a:lnTo>
                  <a:lnTo>
                    <a:pt x="215749" y="276770"/>
                  </a:lnTo>
                  <a:lnTo>
                    <a:pt x="178515" y="298515"/>
                  </a:lnTo>
                  <a:lnTo>
                    <a:pt x="135636" y="306324"/>
                  </a:lnTo>
                  <a:lnTo>
                    <a:pt x="92756" y="298515"/>
                  </a:lnTo>
                  <a:lnTo>
                    <a:pt x="55522" y="276770"/>
                  </a:lnTo>
                  <a:lnTo>
                    <a:pt x="26164" y="243614"/>
                  </a:lnTo>
                  <a:lnTo>
                    <a:pt x="6912" y="201570"/>
                  </a:lnTo>
                  <a:lnTo>
                    <a:pt x="0" y="1531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68951" y="2363724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79" h="306705">
                  <a:moveTo>
                    <a:pt x="135636" y="0"/>
                  </a:moveTo>
                  <a:lnTo>
                    <a:pt x="92756" y="7808"/>
                  </a:lnTo>
                  <a:lnTo>
                    <a:pt x="55522" y="29553"/>
                  </a:lnTo>
                  <a:lnTo>
                    <a:pt x="26164" y="62709"/>
                  </a:lnTo>
                  <a:lnTo>
                    <a:pt x="6912" y="104753"/>
                  </a:lnTo>
                  <a:lnTo>
                    <a:pt x="0" y="153162"/>
                  </a:lnTo>
                  <a:lnTo>
                    <a:pt x="6912" y="201570"/>
                  </a:lnTo>
                  <a:lnTo>
                    <a:pt x="26164" y="243614"/>
                  </a:lnTo>
                  <a:lnTo>
                    <a:pt x="55522" y="276770"/>
                  </a:lnTo>
                  <a:lnTo>
                    <a:pt x="92756" y="298515"/>
                  </a:lnTo>
                  <a:lnTo>
                    <a:pt x="135636" y="306324"/>
                  </a:lnTo>
                  <a:lnTo>
                    <a:pt x="178515" y="298515"/>
                  </a:lnTo>
                  <a:lnTo>
                    <a:pt x="215749" y="276770"/>
                  </a:lnTo>
                  <a:lnTo>
                    <a:pt x="245107" y="243614"/>
                  </a:lnTo>
                  <a:lnTo>
                    <a:pt x="264359" y="201570"/>
                  </a:lnTo>
                  <a:lnTo>
                    <a:pt x="271272" y="153162"/>
                  </a:lnTo>
                  <a:lnTo>
                    <a:pt x="264359" y="104753"/>
                  </a:lnTo>
                  <a:lnTo>
                    <a:pt x="245107" y="62709"/>
                  </a:lnTo>
                  <a:lnTo>
                    <a:pt x="215749" y="29553"/>
                  </a:lnTo>
                  <a:lnTo>
                    <a:pt x="178515" y="7808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68951" y="2363724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79" h="306705">
                  <a:moveTo>
                    <a:pt x="0" y="153162"/>
                  </a:moveTo>
                  <a:lnTo>
                    <a:pt x="6912" y="104753"/>
                  </a:lnTo>
                  <a:lnTo>
                    <a:pt x="26164" y="62709"/>
                  </a:lnTo>
                  <a:lnTo>
                    <a:pt x="55522" y="29553"/>
                  </a:lnTo>
                  <a:lnTo>
                    <a:pt x="92756" y="7808"/>
                  </a:lnTo>
                  <a:lnTo>
                    <a:pt x="135636" y="0"/>
                  </a:lnTo>
                  <a:lnTo>
                    <a:pt x="178515" y="7808"/>
                  </a:lnTo>
                  <a:lnTo>
                    <a:pt x="215749" y="29553"/>
                  </a:lnTo>
                  <a:lnTo>
                    <a:pt x="245107" y="62709"/>
                  </a:lnTo>
                  <a:lnTo>
                    <a:pt x="264359" y="104753"/>
                  </a:lnTo>
                  <a:lnTo>
                    <a:pt x="271272" y="153162"/>
                  </a:lnTo>
                  <a:lnTo>
                    <a:pt x="264359" y="201570"/>
                  </a:lnTo>
                  <a:lnTo>
                    <a:pt x="245107" y="243614"/>
                  </a:lnTo>
                  <a:lnTo>
                    <a:pt x="215749" y="276770"/>
                  </a:lnTo>
                  <a:lnTo>
                    <a:pt x="178515" y="298515"/>
                  </a:lnTo>
                  <a:lnTo>
                    <a:pt x="135636" y="306324"/>
                  </a:lnTo>
                  <a:lnTo>
                    <a:pt x="92756" y="298515"/>
                  </a:lnTo>
                  <a:lnTo>
                    <a:pt x="55522" y="276770"/>
                  </a:lnTo>
                  <a:lnTo>
                    <a:pt x="26164" y="243614"/>
                  </a:lnTo>
                  <a:lnTo>
                    <a:pt x="6912" y="201570"/>
                  </a:lnTo>
                  <a:lnTo>
                    <a:pt x="0" y="1531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06239" y="2319528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4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8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2" y="153924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06239" y="2319528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0" y="153924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2" y="153924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8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41876" y="2714244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3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7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2" y="153923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41876" y="2714244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0" y="153923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2" y="153923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7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3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51960" y="4732020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3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7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2" y="153923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51960" y="4732020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0" y="153923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2" y="153923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7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41576" y="2670048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80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4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8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2" y="153924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41576" y="2670048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80" h="307975">
                  <a:moveTo>
                    <a:pt x="0" y="153924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2" y="153924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8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4288" y="3064763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80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4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8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2" y="153924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04288" y="3064763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80" h="307975">
                  <a:moveTo>
                    <a:pt x="0" y="153924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2" y="153924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8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23232" y="4512564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135635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4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5" y="307848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1" y="153924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23232" y="4512564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0" y="153924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5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1" y="153924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5" y="307848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58567" y="2714244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80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3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7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1" y="153923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58567" y="2714244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80" h="307975">
                  <a:moveTo>
                    <a:pt x="0" y="153923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1" y="153923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7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95855" y="2407920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80" h="306705">
                  <a:moveTo>
                    <a:pt x="135636" y="0"/>
                  </a:moveTo>
                  <a:lnTo>
                    <a:pt x="92756" y="7808"/>
                  </a:lnTo>
                  <a:lnTo>
                    <a:pt x="55522" y="29553"/>
                  </a:lnTo>
                  <a:lnTo>
                    <a:pt x="26164" y="62709"/>
                  </a:lnTo>
                  <a:lnTo>
                    <a:pt x="6912" y="104753"/>
                  </a:lnTo>
                  <a:lnTo>
                    <a:pt x="0" y="153162"/>
                  </a:lnTo>
                  <a:lnTo>
                    <a:pt x="6912" y="201570"/>
                  </a:lnTo>
                  <a:lnTo>
                    <a:pt x="26164" y="243614"/>
                  </a:lnTo>
                  <a:lnTo>
                    <a:pt x="55522" y="276770"/>
                  </a:lnTo>
                  <a:lnTo>
                    <a:pt x="92756" y="298515"/>
                  </a:lnTo>
                  <a:lnTo>
                    <a:pt x="135636" y="306324"/>
                  </a:lnTo>
                  <a:lnTo>
                    <a:pt x="178515" y="298515"/>
                  </a:lnTo>
                  <a:lnTo>
                    <a:pt x="215749" y="276770"/>
                  </a:lnTo>
                  <a:lnTo>
                    <a:pt x="245107" y="243614"/>
                  </a:lnTo>
                  <a:lnTo>
                    <a:pt x="264359" y="201570"/>
                  </a:lnTo>
                  <a:lnTo>
                    <a:pt x="271271" y="153162"/>
                  </a:lnTo>
                  <a:lnTo>
                    <a:pt x="264359" y="104753"/>
                  </a:lnTo>
                  <a:lnTo>
                    <a:pt x="245107" y="62709"/>
                  </a:lnTo>
                  <a:lnTo>
                    <a:pt x="215749" y="29553"/>
                  </a:lnTo>
                  <a:lnTo>
                    <a:pt x="178515" y="7808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95855" y="2407920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80" h="306705">
                  <a:moveTo>
                    <a:pt x="0" y="153162"/>
                  </a:moveTo>
                  <a:lnTo>
                    <a:pt x="6912" y="104753"/>
                  </a:lnTo>
                  <a:lnTo>
                    <a:pt x="26164" y="62709"/>
                  </a:lnTo>
                  <a:lnTo>
                    <a:pt x="55522" y="29553"/>
                  </a:lnTo>
                  <a:lnTo>
                    <a:pt x="92756" y="7808"/>
                  </a:lnTo>
                  <a:lnTo>
                    <a:pt x="135636" y="0"/>
                  </a:lnTo>
                  <a:lnTo>
                    <a:pt x="178515" y="7808"/>
                  </a:lnTo>
                  <a:lnTo>
                    <a:pt x="215749" y="29553"/>
                  </a:lnTo>
                  <a:lnTo>
                    <a:pt x="245107" y="62709"/>
                  </a:lnTo>
                  <a:lnTo>
                    <a:pt x="264359" y="104753"/>
                  </a:lnTo>
                  <a:lnTo>
                    <a:pt x="271271" y="153162"/>
                  </a:lnTo>
                  <a:lnTo>
                    <a:pt x="264359" y="201570"/>
                  </a:lnTo>
                  <a:lnTo>
                    <a:pt x="245107" y="243614"/>
                  </a:lnTo>
                  <a:lnTo>
                    <a:pt x="215749" y="276770"/>
                  </a:lnTo>
                  <a:lnTo>
                    <a:pt x="178515" y="298515"/>
                  </a:lnTo>
                  <a:lnTo>
                    <a:pt x="135636" y="306324"/>
                  </a:lnTo>
                  <a:lnTo>
                    <a:pt x="92756" y="298515"/>
                  </a:lnTo>
                  <a:lnTo>
                    <a:pt x="55522" y="276770"/>
                  </a:lnTo>
                  <a:lnTo>
                    <a:pt x="26164" y="243614"/>
                  </a:lnTo>
                  <a:lnTo>
                    <a:pt x="6912" y="201570"/>
                  </a:lnTo>
                  <a:lnTo>
                    <a:pt x="0" y="1531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40935" y="4914900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4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8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2" y="153924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40935" y="4914900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0" y="153924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2" y="153924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8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85772" y="2933700"/>
              <a:ext cx="273050" cy="307975"/>
            </a:xfrm>
            <a:custGeom>
              <a:avLst/>
              <a:gdLst/>
              <a:ahLst/>
              <a:cxnLst/>
              <a:rect l="l" t="t" r="r" b="b"/>
              <a:pathLst>
                <a:path w="273050" h="307975">
                  <a:moveTo>
                    <a:pt x="136397" y="0"/>
                  </a:moveTo>
                  <a:lnTo>
                    <a:pt x="93293" y="7851"/>
                  </a:lnTo>
                  <a:lnTo>
                    <a:pt x="55851" y="29711"/>
                  </a:lnTo>
                  <a:lnTo>
                    <a:pt x="26322" y="63038"/>
                  </a:lnTo>
                  <a:lnTo>
                    <a:pt x="6955" y="105290"/>
                  </a:lnTo>
                  <a:lnTo>
                    <a:pt x="0" y="153924"/>
                  </a:lnTo>
                  <a:lnTo>
                    <a:pt x="6955" y="202557"/>
                  </a:lnTo>
                  <a:lnTo>
                    <a:pt x="26322" y="244809"/>
                  </a:lnTo>
                  <a:lnTo>
                    <a:pt x="55851" y="278136"/>
                  </a:lnTo>
                  <a:lnTo>
                    <a:pt x="93293" y="299996"/>
                  </a:lnTo>
                  <a:lnTo>
                    <a:pt x="136397" y="307848"/>
                  </a:lnTo>
                  <a:lnTo>
                    <a:pt x="179502" y="299996"/>
                  </a:lnTo>
                  <a:lnTo>
                    <a:pt x="216944" y="278136"/>
                  </a:lnTo>
                  <a:lnTo>
                    <a:pt x="246473" y="244809"/>
                  </a:lnTo>
                  <a:lnTo>
                    <a:pt x="265840" y="202557"/>
                  </a:lnTo>
                  <a:lnTo>
                    <a:pt x="272795" y="153924"/>
                  </a:lnTo>
                  <a:lnTo>
                    <a:pt x="265840" y="105290"/>
                  </a:lnTo>
                  <a:lnTo>
                    <a:pt x="246473" y="63038"/>
                  </a:lnTo>
                  <a:lnTo>
                    <a:pt x="216944" y="29711"/>
                  </a:lnTo>
                  <a:lnTo>
                    <a:pt x="179502" y="7851"/>
                  </a:lnTo>
                  <a:lnTo>
                    <a:pt x="13639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85772" y="2933700"/>
              <a:ext cx="273050" cy="307975"/>
            </a:xfrm>
            <a:custGeom>
              <a:avLst/>
              <a:gdLst/>
              <a:ahLst/>
              <a:cxnLst/>
              <a:rect l="l" t="t" r="r" b="b"/>
              <a:pathLst>
                <a:path w="273050" h="307975">
                  <a:moveTo>
                    <a:pt x="0" y="153924"/>
                  </a:moveTo>
                  <a:lnTo>
                    <a:pt x="6955" y="105290"/>
                  </a:lnTo>
                  <a:lnTo>
                    <a:pt x="26322" y="63038"/>
                  </a:lnTo>
                  <a:lnTo>
                    <a:pt x="55851" y="29711"/>
                  </a:lnTo>
                  <a:lnTo>
                    <a:pt x="93293" y="7851"/>
                  </a:lnTo>
                  <a:lnTo>
                    <a:pt x="136397" y="0"/>
                  </a:lnTo>
                  <a:lnTo>
                    <a:pt x="179502" y="7851"/>
                  </a:lnTo>
                  <a:lnTo>
                    <a:pt x="216944" y="29711"/>
                  </a:lnTo>
                  <a:lnTo>
                    <a:pt x="246473" y="63038"/>
                  </a:lnTo>
                  <a:lnTo>
                    <a:pt x="265840" y="105290"/>
                  </a:lnTo>
                  <a:lnTo>
                    <a:pt x="272795" y="153924"/>
                  </a:lnTo>
                  <a:lnTo>
                    <a:pt x="265840" y="202557"/>
                  </a:lnTo>
                  <a:lnTo>
                    <a:pt x="246473" y="244809"/>
                  </a:lnTo>
                  <a:lnTo>
                    <a:pt x="216944" y="278136"/>
                  </a:lnTo>
                  <a:lnTo>
                    <a:pt x="179502" y="299996"/>
                  </a:lnTo>
                  <a:lnTo>
                    <a:pt x="136397" y="307848"/>
                  </a:lnTo>
                  <a:lnTo>
                    <a:pt x="93293" y="299996"/>
                  </a:lnTo>
                  <a:lnTo>
                    <a:pt x="55851" y="278136"/>
                  </a:lnTo>
                  <a:lnTo>
                    <a:pt x="26322" y="244809"/>
                  </a:lnTo>
                  <a:lnTo>
                    <a:pt x="6955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9700" y="3561588"/>
              <a:ext cx="1761744" cy="203301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562100" y="1991868"/>
              <a:ext cx="3569335" cy="3310254"/>
            </a:xfrm>
            <a:custGeom>
              <a:avLst/>
              <a:gdLst/>
              <a:ahLst/>
              <a:cxnLst/>
              <a:rect l="l" t="t" r="r" b="b"/>
              <a:pathLst>
                <a:path w="3569335" h="3310254">
                  <a:moveTo>
                    <a:pt x="2258567" y="745236"/>
                  </a:moveTo>
                  <a:lnTo>
                    <a:pt x="2260079" y="694209"/>
                  </a:lnTo>
                  <a:lnTo>
                    <a:pt x="2264549" y="644106"/>
                  </a:lnTo>
                  <a:lnTo>
                    <a:pt x="2271880" y="595037"/>
                  </a:lnTo>
                  <a:lnTo>
                    <a:pt x="2281974" y="547114"/>
                  </a:lnTo>
                  <a:lnTo>
                    <a:pt x="2294734" y="500446"/>
                  </a:lnTo>
                  <a:lnTo>
                    <a:pt x="2310062" y="455146"/>
                  </a:lnTo>
                  <a:lnTo>
                    <a:pt x="2327860" y="411323"/>
                  </a:lnTo>
                  <a:lnTo>
                    <a:pt x="2348032" y="369090"/>
                  </a:lnTo>
                  <a:lnTo>
                    <a:pt x="2370479" y="328556"/>
                  </a:lnTo>
                  <a:lnTo>
                    <a:pt x="2395104" y="289834"/>
                  </a:lnTo>
                  <a:lnTo>
                    <a:pt x="2421809" y="253033"/>
                  </a:lnTo>
                  <a:lnTo>
                    <a:pt x="2450496" y="218265"/>
                  </a:lnTo>
                  <a:lnTo>
                    <a:pt x="2481069" y="185641"/>
                  </a:lnTo>
                  <a:lnTo>
                    <a:pt x="2513430" y="155271"/>
                  </a:lnTo>
                  <a:lnTo>
                    <a:pt x="2547480" y="127268"/>
                  </a:lnTo>
                  <a:lnTo>
                    <a:pt x="2583123" y="101741"/>
                  </a:lnTo>
                  <a:lnTo>
                    <a:pt x="2620261" y="78801"/>
                  </a:lnTo>
                  <a:lnTo>
                    <a:pt x="2658796" y="58560"/>
                  </a:lnTo>
                  <a:lnTo>
                    <a:pt x="2698631" y="41129"/>
                  </a:lnTo>
                  <a:lnTo>
                    <a:pt x="2739668" y="26618"/>
                  </a:lnTo>
                  <a:lnTo>
                    <a:pt x="2781810" y="15139"/>
                  </a:lnTo>
                  <a:lnTo>
                    <a:pt x="2824959" y="6802"/>
                  </a:lnTo>
                  <a:lnTo>
                    <a:pt x="2869017" y="1719"/>
                  </a:lnTo>
                  <a:lnTo>
                    <a:pt x="2913888" y="0"/>
                  </a:lnTo>
                  <a:lnTo>
                    <a:pt x="2958758" y="1719"/>
                  </a:lnTo>
                  <a:lnTo>
                    <a:pt x="3002816" y="6802"/>
                  </a:lnTo>
                  <a:lnTo>
                    <a:pt x="3045965" y="15139"/>
                  </a:lnTo>
                  <a:lnTo>
                    <a:pt x="3088107" y="26618"/>
                  </a:lnTo>
                  <a:lnTo>
                    <a:pt x="3129144" y="41129"/>
                  </a:lnTo>
                  <a:lnTo>
                    <a:pt x="3168979" y="58560"/>
                  </a:lnTo>
                  <a:lnTo>
                    <a:pt x="3207514" y="78801"/>
                  </a:lnTo>
                  <a:lnTo>
                    <a:pt x="3244652" y="101741"/>
                  </a:lnTo>
                  <a:lnTo>
                    <a:pt x="3280295" y="127268"/>
                  </a:lnTo>
                  <a:lnTo>
                    <a:pt x="3314345" y="155271"/>
                  </a:lnTo>
                  <a:lnTo>
                    <a:pt x="3346706" y="185641"/>
                  </a:lnTo>
                  <a:lnTo>
                    <a:pt x="3377279" y="218265"/>
                  </a:lnTo>
                  <a:lnTo>
                    <a:pt x="3405966" y="253033"/>
                  </a:lnTo>
                  <a:lnTo>
                    <a:pt x="3432671" y="289834"/>
                  </a:lnTo>
                  <a:lnTo>
                    <a:pt x="3457296" y="328556"/>
                  </a:lnTo>
                  <a:lnTo>
                    <a:pt x="3479743" y="369090"/>
                  </a:lnTo>
                  <a:lnTo>
                    <a:pt x="3499915" y="411323"/>
                  </a:lnTo>
                  <a:lnTo>
                    <a:pt x="3517713" y="455146"/>
                  </a:lnTo>
                  <a:lnTo>
                    <a:pt x="3533041" y="500446"/>
                  </a:lnTo>
                  <a:lnTo>
                    <a:pt x="3545801" y="547114"/>
                  </a:lnTo>
                  <a:lnTo>
                    <a:pt x="3555895" y="595037"/>
                  </a:lnTo>
                  <a:lnTo>
                    <a:pt x="3563226" y="644106"/>
                  </a:lnTo>
                  <a:lnTo>
                    <a:pt x="3567696" y="694209"/>
                  </a:lnTo>
                  <a:lnTo>
                    <a:pt x="3569208" y="745236"/>
                  </a:lnTo>
                  <a:lnTo>
                    <a:pt x="3567696" y="796262"/>
                  </a:lnTo>
                  <a:lnTo>
                    <a:pt x="3563226" y="846365"/>
                  </a:lnTo>
                  <a:lnTo>
                    <a:pt x="3555895" y="895434"/>
                  </a:lnTo>
                  <a:lnTo>
                    <a:pt x="3545801" y="943357"/>
                  </a:lnTo>
                  <a:lnTo>
                    <a:pt x="3533041" y="990025"/>
                  </a:lnTo>
                  <a:lnTo>
                    <a:pt x="3517713" y="1035325"/>
                  </a:lnTo>
                  <a:lnTo>
                    <a:pt x="3499915" y="1079148"/>
                  </a:lnTo>
                  <a:lnTo>
                    <a:pt x="3479743" y="1121381"/>
                  </a:lnTo>
                  <a:lnTo>
                    <a:pt x="3457296" y="1161915"/>
                  </a:lnTo>
                  <a:lnTo>
                    <a:pt x="3432671" y="1200637"/>
                  </a:lnTo>
                  <a:lnTo>
                    <a:pt x="3405966" y="1237438"/>
                  </a:lnTo>
                  <a:lnTo>
                    <a:pt x="3377279" y="1272206"/>
                  </a:lnTo>
                  <a:lnTo>
                    <a:pt x="3346706" y="1304830"/>
                  </a:lnTo>
                  <a:lnTo>
                    <a:pt x="3314345" y="1335200"/>
                  </a:lnTo>
                  <a:lnTo>
                    <a:pt x="3280295" y="1363203"/>
                  </a:lnTo>
                  <a:lnTo>
                    <a:pt x="3244652" y="1388730"/>
                  </a:lnTo>
                  <a:lnTo>
                    <a:pt x="3207514" y="1411670"/>
                  </a:lnTo>
                  <a:lnTo>
                    <a:pt x="3168979" y="1431911"/>
                  </a:lnTo>
                  <a:lnTo>
                    <a:pt x="3129144" y="1449342"/>
                  </a:lnTo>
                  <a:lnTo>
                    <a:pt x="3088107" y="1463853"/>
                  </a:lnTo>
                  <a:lnTo>
                    <a:pt x="3045965" y="1475332"/>
                  </a:lnTo>
                  <a:lnTo>
                    <a:pt x="3002816" y="1483669"/>
                  </a:lnTo>
                  <a:lnTo>
                    <a:pt x="2958758" y="1488752"/>
                  </a:lnTo>
                  <a:lnTo>
                    <a:pt x="2913888" y="1490472"/>
                  </a:lnTo>
                  <a:lnTo>
                    <a:pt x="2869017" y="1488752"/>
                  </a:lnTo>
                  <a:lnTo>
                    <a:pt x="2824959" y="1483669"/>
                  </a:lnTo>
                  <a:lnTo>
                    <a:pt x="2781810" y="1475332"/>
                  </a:lnTo>
                  <a:lnTo>
                    <a:pt x="2739668" y="1463853"/>
                  </a:lnTo>
                  <a:lnTo>
                    <a:pt x="2698631" y="1449342"/>
                  </a:lnTo>
                  <a:lnTo>
                    <a:pt x="2658796" y="1431911"/>
                  </a:lnTo>
                  <a:lnTo>
                    <a:pt x="2620261" y="1411670"/>
                  </a:lnTo>
                  <a:lnTo>
                    <a:pt x="2583123" y="1388730"/>
                  </a:lnTo>
                  <a:lnTo>
                    <a:pt x="2547480" y="1363203"/>
                  </a:lnTo>
                  <a:lnTo>
                    <a:pt x="2513430" y="1335200"/>
                  </a:lnTo>
                  <a:lnTo>
                    <a:pt x="2481069" y="1304830"/>
                  </a:lnTo>
                  <a:lnTo>
                    <a:pt x="2450496" y="1272206"/>
                  </a:lnTo>
                  <a:lnTo>
                    <a:pt x="2421809" y="1237438"/>
                  </a:lnTo>
                  <a:lnTo>
                    <a:pt x="2395104" y="1200637"/>
                  </a:lnTo>
                  <a:lnTo>
                    <a:pt x="2370479" y="1161915"/>
                  </a:lnTo>
                  <a:lnTo>
                    <a:pt x="2348032" y="1121381"/>
                  </a:lnTo>
                  <a:lnTo>
                    <a:pt x="2327860" y="1079148"/>
                  </a:lnTo>
                  <a:lnTo>
                    <a:pt x="2310062" y="1035325"/>
                  </a:lnTo>
                  <a:lnTo>
                    <a:pt x="2294734" y="990025"/>
                  </a:lnTo>
                  <a:lnTo>
                    <a:pt x="2281974" y="943357"/>
                  </a:lnTo>
                  <a:lnTo>
                    <a:pt x="2271880" y="895434"/>
                  </a:lnTo>
                  <a:lnTo>
                    <a:pt x="2264549" y="846365"/>
                  </a:lnTo>
                  <a:lnTo>
                    <a:pt x="2260079" y="796262"/>
                  </a:lnTo>
                  <a:lnTo>
                    <a:pt x="2258567" y="745236"/>
                  </a:lnTo>
                  <a:close/>
                </a:path>
                <a:path w="3569335" h="3310254">
                  <a:moveTo>
                    <a:pt x="0" y="892302"/>
                  </a:moveTo>
                  <a:lnTo>
                    <a:pt x="1903" y="851656"/>
                  </a:lnTo>
                  <a:lnTo>
                    <a:pt x="7529" y="811780"/>
                  </a:lnTo>
                  <a:lnTo>
                    <a:pt x="16749" y="772772"/>
                  </a:lnTo>
                  <a:lnTo>
                    <a:pt x="29433" y="734727"/>
                  </a:lnTo>
                  <a:lnTo>
                    <a:pt x="45455" y="697742"/>
                  </a:lnTo>
                  <a:lnTo>
                    <a:pt x="64686" y="661912"/>
                  </a:lnTo>
                  <a:lnTo>
                    <a:pt x="86997" y="627335"/>
                  </a:lnTo>
                  <a:lnTo>
                    <a:pt x="112260" y="594107"/>
                  </a:lnTo>
                  <a:lnTo>
                    <a:pt x="140346" y="562324"/>
                  </a:lnTo>
                  <a:lnTo>
                    <a:pt x="171129" y="532083"/>
                  </a:lnTo>
                  <a:lnTo>
                    <a:pt x="204478" y="503480"/>
                  </a:lnTo>
                  <a:lnTo>
                    <a:pt x="240266" y="476611"/>
                  </a:lnTo>
                  <a:lnTo>
                    <a:pt x="278364" y="451573"/>
                  </a:lnTo>
                  <a:lnTo>
                    <a:pt x="318645" y="428462"/>
                  </a:lnTo>
                  <a:lnTo>
                    <a:pt x="360979" y="407374"/>
                  </a:lnTo>
                  <a:lnTo>
                    <a:pt x="405238" y="388407"/>
                  </a:lnTo>
                  <a:lnTo>
                    <a:pt x="451295" y="371655"/>
                  </a:lnTo>
                  <a:lnTo>
                    <a:pt x="499021" y="357217"/>
                  </a:lnTo>
                  <a:lnTo>
                    <a:pt x="548287" y="345187"/>
                  </a:lnTo>
                  <a:lnTo>
                    <a:pt x="598965" y="335663"/>
                  </a:lnTo>
                  <a:lnTo>
                    <a:pt x="650927" y="328741"/>
                  </a:lnTo>
                  <a:lnTo>
                    <a:pt x="704045" y="324517"/>
                  </a:lnTo>
                  <a:lnTo>
                    <a:pt x="758189" y="323088"/>
                  </a:lnTo>
                  <a:lnTo>
                    <a:pt x="812334" y="324517"/>
                  </a:lnTo>
                  <a:lnTo>
                    <a:pt x="865452" y="328741"/>
                  </a:lnTo>
                  <a:lnTo>
                    <a:pt x="917414" y="335663"/>
                  </a:lnTo>
                  <a:lnTo>
                    <a:pt x="968092" y="345187"/>
                  </a:lnTo>
                  <a:lnTo>
                    <a:pt x="1017358" y="357217"/>
                  </a:lnTo>
                  <a:lnTo>
                    <a:pt x="1065084" y="371655"/>
                  </a:lnTo>
                  <a:lnTo>
                    <a:pt x="1111141" y="388407"/>
                  </a:lnTo>
                  <a:lnTo>
                    <a:pt x="1155400" y="407374"/>
                  </a:lnTo>
                  <a:lnTo>
                    <a:pt x="1197734" y="428462"/>
                  </a:lnTo>
                  <a:lnTo>
                    <a:pt x="1238015" y="451573"/>
                  </a:lnTo>
                  <a:lnTo>
                    <a:pt x="1276113" y="476611"/>
                  </a:lnTo>
                  <a:lnTo>
                    <a:pt x="1311901" y="503480"/>
                  </a:lnTo>
                  <a:lnTo>
                    <a:pt x="1345250" y="532083"/>
                  </a:lnTo>
                  <a:lnTo>
                    <a:pt x="1376033" y="562324"/>
                  </a:lnTo>
                  <a:lnTo>
                    <a:pt x="1404119" y="594107"/>
                  </a:lnTo>
                  <a:lnTo>
                    <a:pt x="1429382" y="627335"/>
                  </a:lnTo>
                  <a:lnTo>
                    <a:pt x="1451693" y="661912"/>
                  </a:lnTo>
                  <a:lnTo>
                    <a:pt x="1470924" y="697742"/>
                  </a:lnTo>
                  <a:lnTo>
                    <a:pt x="1486946" y="734727"/>
                  </a:lnTo>
                  <a:lnTo>
                    <a:pt x="1499630" y="772772"/>
                  </a:lnTo>
                  <a:lnTo>
                    <a:pt x="1508850" y="811780"/>
                  </a:lnTo>
                  <a:lnTo>
                    <a:pt x="1514476" y="851656"/>
                  </a:lnTo>
                  <a:lnTo>
                    <a:pt x="1516380" y="892302"/>
                  </a:lnTo>
                  <a:lnTo>
                    <a:pt x="1514476" y="932947"/>
                  </a:lnTo>
                  <a:lnTo>
                    <a:pt x="1508850" y="972823"/>
                  </a:lnTo>
                  <a:lnTo>
                    <a:pt x="1499630" y="1011831"/>
                  </a:lnTo>
                  <a:lnTo>
                    <a:pt x="1486946" y="1049876"/>
                  </a:lnTo>
                  <a:lnTo>
                    <a:pt x="1470924" y="1086861"/>
                  </a:lnTo>
                  <a:lnTo>
                    <a:pt x="1451693" y="1122691"/>
                  </a:lnTo>
                  <a:lnTo>
                    <a:pt x="1429382" y="1157268"/>
                  </a:lnTo>
                  <a:lnTo>
                    <a:pt x="1404119" y="1190496"/>
                  </a:lnTo>
                  <a:lnTo>
                    <a:pt x="1376033" y="1222279"/>
                  </a:lnTo>
                  <a:lnTo>
                    <a:pt x="1345250" y="1252520"/>
                  </a:lnTo>
                  <a:lnTo>
                    <a:pt x="1311901" y="1281123"/>
                  </a:lnTo>
                  <a:lnTo>
                    <a:pt x="1276113" y="1307992"/>
                  </a:lnTo>
                  <a:lnTo>
                    <a:pt x="1238015" y="1333030"/>
                  </a:lnTo>
                  <a:lnTo>
                    <a:pt x="1197734" y="1356141"/>
                  </a:lnTo>
                  <a:lnTo>
                    <a:pt x="1155400" y="1377229"/>
                  </a:lnTo>
                  <a:lnTo>
                    <a:pt x="1111141" y="1396196"/>
                  </a:lnTo>
                  <a:lnTo>
                    <a:pt x="1065084" y="1412948"/>
                  </a:lnTo>
                  <a:lnTo>
                    <a:pt x="1017358" y="1427386"/>
                  </a:lnTo>
                  <a:lnTo>
                    <a:pt x="968092" y="1439416"/>
                  </a:lnTo>
                  <a:lnTo>
                    <a:pt x="917414" y="1448940"/>
                  </a:lnTo>
                  <a:lnTo>
                    <a:pt x="865452" y="1455862"/>
                  </a:lnTo>
                  <a:lnTo>
                    <a:pt x="812334" y="1460086"/>
                  </a:lnTo>
                  <a:lnTo>
                    <a:pt x="758189" y="1461516"/>
                  </a:lnTo>
                  <a:lnTo>
                    <a:pt x="704045" y="1460086"/>
                  </a:lnTo>
                  <a:lnTo>
                    <a:pt x="650927" y="1455862"/>
                  </a:lnTo>
                  <a:lnTo>
                    <a:pt x="598965" y="1448940"/>
                  </a:lnTo>
                  <a:lnTo>
                    <a:pt x="548287" y="1439416"/>
                  </a:lnTo>
                  <a:lnTo>
                    <a:pt x="499021" y="1427386"/>
                  </a:lnTo>
                  <a:lnTo>
                    <a:pt x="451295" y="1412948"/>
                  </a:lnTo>
                  <a:lnTo>
                    <a:pt x="405238" y="1396196"/>
                  </a:lnTo>
                  <a:lnTo>
                    <a:pt x="360979" y="1377229"/>
                  </a:lnTo>
                  <a:lnTo>
                    <a:pt x="318645" y="1356141"/>
                  </a:lnTo>
                  <a:lnTo>
                    <a:pt x="278364" y="1333030"/>
                  </a:lnTo>
                  <a:lnTo>
                    <a:pt x="240266" y="1307992"/>
                  </a:lnTo>
                  <a:lnTo>
                    <a:pt x="204478" y="1281123"/>
                  </a:lnTo>
                  <a:lnTo>
                    <a:pt x="171129" y="1252520"/>
                  </a:lnTo>
                  <a:lnTo>
                    <a:pt x="140346" y="1222279"/>
                  </a:lnTo>
                  <a:lnTo>
                    <a:pt x="112260" y="1190496"/>
                  </a:lnTo>
                  <a:lnTo>
                    <a:pt x="86997" y="1157268"/>
                  </a:lnTo>
                  <a:lnTo>
                    <a:pt x="64686" y="1122691"/>
                  </a:lnTo>
                  <a:lnTo>
                    <a:pt x="45455" y="1086861"/>
                  </a:lnTo>
                  <a:lnTo>
                    <a:pt x="29433" y="1049876"/>
                  </a:lnTo>
                  <a:lnTo>
                    <a:pt x="16749" y="1011831"/>
                  </a:lnTo>
                  <a:lnTo>
                    <a:pt x="7529" y="972823"/>
                  </a:lnTo>
                  <a:lnTo>
                    <a:pt x="1903" y="932947"/>
                  </a:lnTo>
                  <a:lnTo>
                    <a:pt x="0" y="892302"/>
                  </a:lnTo>
                  <a:close/>
                </a:path>
                <a:path w="3569335" h="3310254">
                  <a:moveTo>
                    <a:pt x="2055876" y="2711196"/>
                  </a:moveTo>
                  <a:lnTo>
                    <a:pt x="2057751" y="2668416"/>
                  </a:lnTo>
                  <a:lnTo>
                    <a:pt x="2063292" y="2626449"/>
                  </a:lnTo>
                  <a:lnTo>
                    <a:pt x="2072374" y="2585396"/>
                  </a:lnTo>
                  <a:lnTo>
                    <a:pt x="2084868" y="2545359"/>
                  </a:lnTo>
                  <a:lnTo>
                    <a:pt x="2100650" y="2506438"/>
                  </a:lnTo>
                  <a:lnTo>
                    <a:pt x="2119592" y="2468735"/>
                  </a:lnTo>
                  <a:lnTo>
                    <a:pt x="2141568" y="2432352"/>
                  </a:lnTo>
                  <a:lnTo>
                    <a:pt x="2166452" y="2397389"/>
                  </a:lnTo>
                  <a:lnTo>
                    <a:pt x="2194117" y="2363947"/>
                  </a:lnTo>
                  <a:lnTo>
                    <a:pt x="2224437" y="2332129"/>
                  </a:lnTo>
                  <a:lnTo>
                    <a:pt x="2257285" y="2302035"/>
                  </a:lnTo>
                  <a:lnTo>
                    <a:pt x="2292534" y="2273767"/>
                  </a:lnTo>
                  <a:lnTo>
                    <a:pt x="2330059" y="2247425"/>
                  </a:lnTo>
                  <a:lnTo>
                    <a:pt x="2369733" y="2223111"/>
                  </a:lnTo>
                  <a:lnTo>
                    <a:pt x="2411430" y="2200927"/>
                  </a:lnTo>
                  <a:lnTo>
                    <a:pt x="2455022" y="2180974"/>
                  </a:lnTo>
                  <a:lnTo>
                    <a:pt x="2500384" y="2163352"/>
                  </a:lnTo>
                  <a:lnTo>
                    <a:pt x="2547389" y="2148164"/>
                  </a:lnTo>
                  <a:lnTo>
                    <a:pt x="2595911" y="2135510"/>
                  </a:lnTo>
                  <a:lnTo>
                    <a:pt x="2645823" y="2125491"/>
                  </a:lnTo>
                  <a:lnTo>
                    <a:pt x="2696998" y="2118210"/>
                  </a:lnTo>
                  <a:lnTo>
                    <a:pt x="2749312" y="2113767"/>
                  </a:lnTo>
                  <a:lnTo>
                    <a:pt x="2802636" y="2112264"/>
                  </a:lnTo>
                  <a:lnTo>
                    <a:pt x="2855959" y="2113767"/>
                  </a:lnTo>
                  <a:lnTo>
                    <a:pt x="2908273" y="2118210"/>
                  </a:lnTo>
                  <a:lnTo>
                    <a:pt x="2959448" y="2125491"/>
                  </a:lnTo>
                  <a:lnTo>
                    <a:pt x="3009360" y="2135510"/>
                  </a:lnTo>
                  <a:lnTo>
                    <a:pt x="3057882" y="2148164"/>
                  </a:lnTo>
                  <a:lnTo>
                    <a:pt x="3104887" y="2163352"/>
                  </a:lnTo>
                  <a:lnTo>
                    <a:pt x="3150249" y="2180974"/>
                  </a:lnTo>
                  <a:lnTo>
                    <a:pt x="3193841" y="2200927"/>
                  </a:lnTo>
                  <a:lnTo>
                    <a:pt x="3235538" y="2223111"/>
                  </a:lnTo>
                  <a:lnTo>
                    <a:pt x="3275212" y="2247425"/>
                  </a:lnTo>
                  <a:lnTo>
                    <a:pt x="3312737" y="2273767"/>
                  </a:lnTo>
                  <a:lnTo>
                    <a:pt x="3347986" y="2302035"/>
                  </a:lnTo>
                  <a:lnTo>
                    <a:pt x="3380834" y="2332129"/>
                  </a:lnTo>
                  <a:lnTo>
                    <a:pt x="3411154" y="2363947"/>
                  </a:lnTo>
                  <a:lnTo>
                    <a:pt x="3438819" y="2397389"/>
                  </a:lnTo>
                  <a:lnTo>
                    <a:pt x="3463703" y="2432352"/>
                  </a:lnTo>
                  <a:lnTo>
                    <a:pt x="3485679" y="2468735"/>
                  </a:lnTo>
                  <a:lnTo>
                    <a:pt x="3504621" y="2506438"/>
                  </a:lnTo>
                  <a:lnTo>
                    <a:pt x="3520403" y="2545359"/>
                  </a:lnTo>
                  <a:lnTo>
                    <a:pt x="3532897" y="2585396"/>
                  </a:lnTo>
                  <a:lnTo>
                    <a:pt x="3541979" y="2626449"/>
                  </a:lnTo>
                  <a:lnTo>
                    <a:pt x="3547520" y="2668416"/>
                  </a:lnTo>
                  <a:lnTo>
                    <a:pt x="3549396" y="2711196"/>
                  </a:lnTo>
                  <a:lnTo>
                    <a:pt x="3547520" y="2753975"/>
                  </a:lnTo>
                  <a:lnTo>
                    <a:pt x="3541979" y="2795942"/>
                  </a:lnTo>
                  <a:lnTo>
                    <a:pt x="3532897" y="2836995"/>
                  </a:lnTo>
                  <a:lnTo>
                    <a:pt x="3520403" y="2877032"/>
                  </a:lnTo>
                  <a:lnTo>
                    <a:pt x="3504621" y="2915953"/>
                  </a:lnTo>
                  <a:lnTo>
                    <a:pt x="3485679" y="2953656"/>
                  </a:lnTo>
                  <a:lnTo>
                    <a:pt x="3463703" y="2990039"/>
                  </a:lnTo>
                  <a:lnTo>
                    <a:pt x="3438819" y="3025002"/>
                  </a:lnTo>
                  <a:lnTo>
                    <a:pt x="3411154" y="3058444"/>
                  </a:lnTo>
                  <a:lnTo>
                    <a:pt x="3380834" y="3090262"/>
                  </a:lnTo>
                  <a:lnTo>
                    <a:pt x="3347986" y="3120356"/>
                  </a:lnTo>
                  <a:lnTo>
                    <a:pt x="3312737" y="3148624"/>
                  </a:lnTo>
                  <a:lnTo>
                    <a:pt x="3275212" y="3174966"/>
                  </a:lnTo>
                  <a:lnTo>
                    <a:pt x="3235538" y="3199280"/>
                  </a:lnTo>
                  <a:lnTo>
                    <a:pt x="3193841" y="3221464"/>
                  </a:lnTo>
                  <a:lnTo>
                    <a:pt x="3150249" y="3241417"/>
                  </a:lnTo>
                  <a:lnTo>
                    <a:pt x="3104887" y="3259039"/>
                  </a:lnTo>
                  <a:lnTo>
                    <a:pt x="3057882" y="3274227"/>
                  </a:lnTo>
                  <a:lnTo>
                    <a:pt x="3009360" y="3286881"/>
                  </a:lnTo>
                  <a:lnTo>
                    <a:pt x="2959448" y="3296900"/>
                  </a:lnTo>
                  <a:lnTo>
                    <a:pt x="2908273" y="3304181"/>
                  </a:lnTo>
                  <a:lnTo>
                    <a:pt x="2855959" y="3308624"/>
                  </a:lnTo>
                  <a:lnTo>
                    <a:pt x="2802636" y="3310128"/>
                  </a:lnTo>
                  <a:lnTo>
                    <a:pt x="2749312" y="3308624"/>
                  </a:lnTo>
                  <a:lnTo>
                    <a:pt x="2696998" y="3304181"/>
                  </a:lnTo>
                  <a:lnTo>
                    <a:pt x="2645823" y="3296900"/>
                  </a:lnTo>
                  <a:lnTo>
                    <a:pt x="2595911" y="3286881"/>
                  </a:lnTo>
                  <a:lnTo>
                    <a:pt x="2547389" y="3274227"/>
                  </a:lnTo>
                  <a:lnTo>
                    <a:pt x="2500384" y="3259039"/>
                  </a:lnTo>
                  <a:lnTo>
                    <a:pt x="2455022" y="3241417"/>
                  </a:lnTo>
                  <a:lnTo>
                    <a:pt x="2411430" y="3221464"/>
                  </a:lnTo>
                  <a:lnTo>
                    <a:pt x="2369733" y="3199280"/>
                  </a:lnTo>
                  <a:lnTo>
                    <a:pt x="2330059" y="3174966"/>
                  </a:lnTo>
                  <a:lnTo>
                    <a:pt x="2292534" y="3148624"/>
                  </a:lnTo>
                  <a:lnTo>
                    <a:pt x="2257285" y="3120356"/>
                  </a:lnTo>
                  <a:lnTo>
                    <a:pt x="2224437" y="3090262"/>
                  </a:lnTo>
                  <a:lnTo>
                    <a:pt x="2194117" y="3058444"/>
                  </a:lnTo>
                  <a:lnTo>
                    <a:pt x="2166452" y="3025002"/>
                  </a:lnTo>
                  <a:lnTo>
                    <a:pt x="2141568" y="2990039"/>
                  </a:lnTo>
                  <a:lnTo>
                    <a:pt x="2119592" y="2953656"/>
                  </a:lnTo>
                  <a:lnTo>
                    <a:pt x="2100650" y="2915953"/>
                  </a:lnTo>
                  <a:lnTo>
                    <a:pt x="2084868" y="2877032"/>
                  </a:lnTo>
                  <a:lnTo>
                    <a:pt x="2072374" y="2836995"/>
                  </a:lnTo>
                  <a:lnTo>
                    <a:pt x="2063292" y="2795942"/>
                  </a:lnTo>
                  <a:lnTo>
                    <a:pt x="2057751" y="2753975"/>
                  </a:lnTo>
                  <a:lnTo>
                    <a:pt x="2055876" y="2711196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9800" y="2814827"/>
              <a:ext cx="236219" cy="24384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1311" y="2529840"/>
              <a:ext cx="236220" cy="24384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5779" y="4610100"/>
              <a:ext cx="236220" cy="24383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238112" y="1658174"/>
            <a:ext cx="4958715" cy="4299126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292100" marR="30480" indent="-228600">
              <a:lnSpc>
                <a:spcPct val="70000"/>
              </a:lnSpc>
              <a:spcBef>
                <a:spcPts val="1105"/>
              </a:spcBef>
              <a:buFont typeface="Wingdings 2"/>
              <a:buChar char=""/>
              <a:tabLst>
                <a:tab pos="292100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cluster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represented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single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point,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known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centroid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(or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cluster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center)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cluster.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04040"/>
              </a:buClr>
              <a:buFont typeface="Wingdings 2"/>
              <a:buChar char=""/>
            </a:pPr>
            <a:endParaRPr sz="3550" dirty="0">
              <a:latin typeface="Calibri"/>
              <a:cs typeface="Calibri"/>
            </a:endParaRPr>
          </a:p>
          <a:p>
            <a:pPr marL="292100" marR="608330" indent="-228600">
              <a:lnSpc>
                <a:spcPct val="70000"/>
              </a:lnSpc>
              <a:buFont typeface="Wingdings 2"/>
              <a:buChar char=""/>
              <a:tabLst>
                <a:tab pos="292100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Centroid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computed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8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mean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points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cluster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700" dirty="0">
              <a:latin typeface="Cambria Math"/>
              <a:cs typeface="Cambria Math"/>
            </a:endParaRPr>
          </a:p>
          <a:p>
            <a:pPr marL="292100" marR="224154" indent="-228600">
              <a:lnSpc>
                <a:spcPct val="70000"/>
              </a:lnSpc>
              <a:spcBef>
                <a:spcPts val="2385"/>
              </a:spcBef>
              <a:buFont typeface="Wingdings 2"/>
              <a:buChar char=""/>
              <a:tabLst>
                <a:tab pos="292100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Cluster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boundary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decided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by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farthest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point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cluster.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09B1D05-318D-4053-BE96-CC64292C52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19" r="7975"/>
          <a:stretch/>
        </p:blipFill>
        <p:spPr>
          <a:xfrm>
            <a:off x="8433119" y="3831936"/>
            <a:ext cx="2310131" cy="108296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762000"/>
            <a:ext cx="25146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-10" dirty="0"/>
              <a:t>Applications</a:t>
            </a:r>
            <a:endParaRPr sz="36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914400" y="1752600"/>
            <a:ext cx="9928225" cy="45535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marR="5080" indent="-229235">
              <a:lnSpc>
                <a:spcPts val="2690"/>
              </a:lnSpc>
              <a:spcBef>
                <a:spcPts val="74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Example</a:t>
            </a:r>
            <a:r>
              <a:rPr sz="2800" b="1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groups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people</a:t>
            </a:r>
            <a:r>
              <a:rPr sz="28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similar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sizes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together</a:t>
            </a:r>
            <a:r>
              <a:rPr sz="2800" spc="-1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1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make</a:t>
            </a:r>
            <a:r>
              <a:rPr sz="2800" spc="-1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“small”,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“medium”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“large”</a:t>
            </a:r>
            <a:r>
              <a:rPr sz="28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T-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Shirts.</a:t>
            </a:r>
            <a:endParaRPr sz="2800" dirty="0">
              <a:latin typeface="Calibri"/>
              <a:cs typeface="Calibri"/>
            </a:endParaRPr>
          </a:p>
          <a:p>
            <a:pPr marL="698500" lvl="1" indent="-229235">
              <a:lnSpc>
                <a:spcPts val="2805"/>
              </a:lnSpc>
              <a:buFont typeface="Wingdings 2"/>
              <a:buChar char=""/>
              <a:tabLst>
                <a:tab pos="699135" algn="l"/>
              </a:tabLst>
            </a:pP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Tailor-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made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person: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too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expensive</a:t>
            </a:r>
            <a:endParaRPr sz="2400" dirty="0">
              <a:latin typeface="Calibri"/>
              <a:cs typeface="Calibri"/>
            </a:endParaRPr>
          </a:p>
          <a:p>
            <a:pPr marL="698500" lvl="1" indent="-229235">
              <a:lnSpc>
                <a:spcPts val="2840"/>
              </a:lnSpc>
              <a:buFont typeface="Wingdings 2"/>
              <a:buChar char=""/>
              <a:tabLst>
                <a:tab pos="699135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One-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size-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fits-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all: does</a:t>
            </a:r>
            <a:r>
              <a:rPr sz="2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fit</a:t>
            </a:r>
            <a:r>
              <a:rPr sz="2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all.</a:t>
            </a:r>
            <a:endParaRPr sz="24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404040"/>
              </a:buClr>
              <a:buFont typeface="Wingdings 2"/>
              <a:buChar char=""/>
            </a:pPr>
            <a:endParaRPr sz="3100" dirty="0">
              <a:latin typeface="Calibri"/>
              <a:cs typeface="Calibri"/>
            </a:endParaRPr>
          </a:p>
          <a:p>
            <a:pPr marL="241300" marR="547370" indent="-229235">
              <a:lnSpc>
                <a:spcPct val="80000"/>
              </a:lnSpc>
              <a:buFont typeface="Wingdings 2"/>
              <a:buChar char=""/>
              <a:tabLst>
                <a:tab pos="241935" algn="l"/>
              </a:tabLst>
            </a:pP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Example</a:t>
            </a:r>
            <a:r>
              <a:rPr sz="2800" b="1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8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marketing,</a:t>
            </a:r>
            <a:r>
              <a:rPr sz="28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segment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customers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according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their similarities</a:t>
            </a:r>
            <a:endParaRPr sz="2800" dirty="0">
              <a:latin typeface="Calibri"/>
              <a:cs typeface="Calibri"/>
            </a:endParaRPr>
          </a:p>
          <a:p>
            <a:pPr marL="698500" lvl="1" indent="-229235">
              <a:lnSpc>
                <a:spcPts val="2825"/>
              </a:lnSpc>
              <a:buFont typeface="Wingdings 2"/>
              <a:buChar char=""/>
              <a:tabLst>
                <a:tab pos="699135" algn="l"/>
              </a:tabLst>
            </a:pPr>
            <a:r>
              <a:rPr sz="2400" spc="-9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targeted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marketing.</a:t>
            </a:r>
            <a:endParaRPr sz="24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404040"/>
              </a:buClr>
              <a:buFont typeface="Wingdings 2"/>
              <a:buChar char=""/>
            </a:pPr>
            <a:endParaRPr sz="3100" dirty="0">
              <a:latin typeface="Calibri"/>
              <a:cs typeface="Calibri"/>
            </a:endParaRPr>
          </a:p>
          <a:p>
            <a:pPr marL="241300" marR="931544" indent="-229235">
              <a:lnSpc>
                <a:spcPct val="80000"/>
              </a:lnSpc>
              <a:buFont typeface="Wingdings 2"/>
              <a:buChar char=""/>
              <a:tabLst>
                <a:tab pos="241935" algn="l"/>
              </a:tabLst>
            </a:pP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Example</a:t>
            </a:r>
            <a:r>
              <a:rPr sz="2800" b="1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3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Given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collection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text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documents,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want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organize</a:t>
            </a:r>
            <a:r>
              <a:rPr sz="2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them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according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their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content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similarities,</a:t>
            </a:r>
            <a:endParaRPr sz="2800" dirty="0">
              <a:latin typeface="Calibri"/>
              <a:cs typeface="Calibri"/>
            </a:endParaRPr>
          </a:p>
          <a:p>
            <a:pPr marL="698500" lvl="1" indent="-229235">
              <a:lnSpc>
                <a:spcPts val="2825"/>
              </a:lnSpc>
              <a:buFont typeface="Wingdings 2"/>
              <a:buChar char=""/>
              <a:tabLst>
                <a:tab pos="699135" algn="l"/>
              </a:tabLst>
            </a:pPr>
            <a:r>
              <a:rPr sz="2400" spc="-9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produce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topic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hierarchy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8255" y="735444"/>
            <a:ext cx="4253345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/>
              <a:t>Types</a:t>
            </a:r>
            <a:r>
              <a:rPr sz="3600" b="1" spc="-130" dirty="0"/>
              <a:t> </a:t>
            </a:r>
            <a:r>
              <a:rPr sz="3600" b="1" dirty="0"/>
              <a:t>of</a:t>
            </a:r>
            <a:r>
              <a:rPr sz="3600" b="1" spc="-125" dirty="0"/>
              <a:t> </a:t>
            </a:r>
            <a:r>
              <a:rPr sz="3600" b="1" spc="-10" dirty="0"/>
              <a:t>clustering</a:t>
            </a:r>
            <a:endParaRPr sz="36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1600200"/>
            <a:ext cx="10972800" cy="3726661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marR="292100" indent="-229235">
              <a:lnSpc>
                <a:spcPct val="80300"/>
              </a:lnSpc>
              <a:spcBef>
                <a:spcPts val="760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Clustering: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Task</a:t>
            </a:r>
            <a:r>
              <a:rPr sz="26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grouping</a:t>
            </a:r>
            <a:r>
              <a:rPr sz="26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set</a:t>
            </a:r>
            <a:r>
              <a:rPr sz="26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points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such</a:t>
            </a:r>
            <a:r>
              <a:rPr sz="26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points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in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same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group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more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similar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than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points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in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another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group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(group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known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cluster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endParaRPr sz="2600" dirty="0">
              <a:latin typeface="Calibri"/>
              <a:cs typeface="Calibri"/>
            </a:endParaRPr>
          </a:p>
          <a:p>
            <a:pPr marL="756285" lvl="1" indent="-287020">
              <a:lnSpc>
                <a:spcPts val="2370"/>
              </a:lnSpc>
              <a:buFont typeface="Wingdings 2"/>
              <a:buChar char=""/>
              <a:tabLst>
                <a:tab pos="756285" algn="l"/>
                <a:tab pos="75692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groups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instances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similar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(near)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cluster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endParaRPr sz="2200" dirty="0">
              <a:latin typeface="Calibri"/>
              <a:cs typeface="Calibri"/>
            </a:endParaRPr>
          </a:p>
          <a:p>
            <a:pPr marL="756285">
              <a:lnSpc>
                <a:spcPts val="2375"/>
              </a:lnSpc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instances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very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different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(far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away)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into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different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clusters.</a:t>
            </a:r>
            <a:endParaRPr lang="en-US" sz="2800" b="1" spc="-10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sz="2400" b="1" spc="-10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10" dirty="0">
                <a:solidFill>
                  <a:srgbClr val="404040"/>
                </a:solidFill>
                <a:latin typeface="Calibri"/>
                <a:cs typeface="Calibri"/>
              </a:rPr>
              <a:t>Types:</a:t>
            </a:r>
            <a:endParaRPr sz="2400" dirty="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33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Exclusive</a:t>
            </a:r>
            <a:r>
              <a:rPr sz="2400" spc="-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Clustering:</a:t>
            </a:r>
            <a:r>
              <a:rPr sz="24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K-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means</a:t>
            </a:r>
            <a:endParaRPr sz="2000" dirty="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Overlapping</a:t>
            </a:r>
            <a:r>
              <a:rPr sz="24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Clustering:</a:t>
            </a:r>
            <a:r>
              <a:rPr sz="2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Fuzzy</a:t>
            </a:r>
            <a:r>
              <a:rPr sz="20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C-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means</a:t>
            </a:r>
            <a:endParaRPr sz="2000" dirty="0">
              <a:latin typeface="Calibri"/>
              <a:cs typeface="Calibri"/>
            </a:endParaRPr>
          </a:p>
          <a:p>
            <a:pPr marL="527685" marR="1452880" indent="-515620">
              <a:lnSpc>
                <a:spcPts val="2690"/>
              </a:lnSpc>
              <a:spcBef>
                <a:spcPts val="969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Hierarchical</a:t>
            </a:r>
            <a:r>
              <a:rPr sz="24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Clustering:</a:t>
            </a:r>
            <a:r>
              <a:rPr sz="24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Agglomerative</a:t>
            </a:r>
            <a:r>
              <a:rPr sz="20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clustering,</a:t>
            </a:r>
            <a:r>
              <a:rPr sz="20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divisive clustering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732" y="735444"/>
            <a:ext cx="3844868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/>
              <a:t>K-means</a:t>
            </a:r>
            <a:r>
              <a:rPr sz="3600" b="1" spc="-40" dirty="0"/>
              <a:t> </a:t>
            </a:r>
            <a:r>
              <a:rPr sz="3600" b="1" spc="-10" dirty="0"/>
              <a:t>example</a:t>
            </a:r>
            <a:endParaRPr sz="36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400" y="1676399"/>
            <a:ext cx="6828964" cy="47759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6452311"/>
            <a:ext cx="243522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This</a:t>
            </a: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slide</a:t>
            </a:r>
            <a:r>
              <a:rPr sz="11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taken</a:t>
            </a:r>
            <a:r>
              <a:rPr sz="11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from:</a:t>
            </a:r>
            <a:r>
              <a:rPr sz="11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Andrew</a:t>
            </a:r>
            <a:r>
              <a:rPr sz="11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Moore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743" y="668083"/>
            <a:ext cx="3293457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/>
              <a:t>Example </a:t>
            </a:r>
            <a:r>
              <a:rPr sz="3600" b="1" spc="-10" dirty="0"/>
              <a:t>contd..</a:t>
            </a:r>
            <a:endParaRPr sz="36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800" y="1676401"/>
            <a:ext cx="6891721" cy="4648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6452311"/>
            <a:ext cx="243522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This</a:t>
            </a: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slide</a:t>
            </a:r>
            <a:r>
              <a:rPr sz="11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taken</a:t>
            </a:r>
            <a:r>
              <a:rPr sz="11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from:</a:t>
            </a:r>
            <a:r>
              <a:rPr sz="11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Andrew</a:t>
            </a:r>
            <a:r>
              <a:rPr sz="11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Moore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802659"/>
            <a:ext cx="32004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/>
              <a:t>Example </a:t>
            </a:r>
            <a:r>
              <a:rPr sz="3600" b="1" spc="-10" dirty="0"/>
              <a:t>contd..</a:t>
            </a:r>
            <a:endParaRPr sz="36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7280" y="1676400"/>
            <a:ext cx="6828326" cy="46245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6452311"/>
            <a:ext cx="243522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This</a:t>
            </a: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slide</a:t>
            </a:r>
            <a:r>
              <a:rPr sz="11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taken</a:t>
            </a:r>
            <a:r>
              <a:rPr sz="11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from:</a:t>
            </a:r>
            <a:r>
              <a:rPr sz="11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Andrew</a:t>
            </a:r>
            <a:r>
              <a:rPr sz="11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Moore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513398"/>
            <a:ext cx="54102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b="1" spc="-10" dirty="0"/>
              <a:t>Example Too Much Data</a:t>
            </a:r>
            <a:endParaRPr sz="3600" b="1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6DF27E7-6870-481D-997E-1047EA079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GB" dirty="0"/>
              <a:t>5000 cells and 2500 measured genes</a:t>
            </a:r>
          </a:p>
          <a:p>
            <a:r>
              <a:rPr lang="en-GB" dirty="0"/>
              <a:t>Realistically we can plot 2 dimensions (</a:t>
            </a:r>
            <a:r>
              <a:rPr lang="en-GB" dirty="0" err="1"/>
              <a:t>x,y</a:t>
            </a:r>
            <a:r>
              <a:rPr lang="en-GB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1401A4-A8F8-4743-BE0A-C1E7E71E2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00" y="3212970"/>
            <a:ext cx="3199982" cy="3206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702B31-7FE8-4B84-973E-77B3338B4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770" y="3206826"/>
            <a:ext cx="3162955" cy="3212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5FE492-BD68-4252-8978-49106EE08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320" y="3206826"/>
            <a:ext cx="3162955" cy="321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811644"/>
            <a:ext cx="33528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/>
              <a:t>Example </a:t>
            </a:r>
            <a:r>
              <a:rPr sz="3600" b="1" spc="-10" dirty="0"/>
              <a:t>contd..</a:t>
            </a:r>
            <a:endParaRPr sz="36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0975" y="1354393"/>
            <a:ext cx="7105182" cy="48112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6452311"/>
            <a:ext cx="243522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This</a:t>
            </a: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slide</a:t>
            </a:r>
            <a:r>
              <a:rPr sz="11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taken</a:t>
            </a:r>
            <a:r>
              <a:rPr sz="11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from:</a:t>
            </a:r>
            <a:r>
              <a:rPr sz="11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Andrew</a:t>
            </a:r>
            <a:r>
              <a:rPr sz="11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Moore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659244"/>
            <a:ext cx="32004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/>
              <a:t>Example </a:t>
            </a:r>
            <a:r>
              <a:rPr sz="3600" b="1" spc="-10" dirty="0"/>
              <a:t>contd..</a:t>
            </a:r>
            <a:endParaRPr sz="36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3400" y="1018080"/>
            <a:ext cx="7303400" cy="482183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6452311"/>
            <a:ext cx="243522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This</a:t>
            </a: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slide</a:t>
            </a:r>
            <a:r>
              <a:rPr sz="11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taken</a:t>
            </a:r>
            <a:r>
              <a:rPr sz="11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from:</a:t>
            </a:r>
            <a:r>
              <a:rPr sz="11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Andrew</a:t>
            </a:r>
            <a:r>
              <a:rPr sz="11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Moore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8076" y="634147"/>
            <a:ext cx="1801323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-10" dirty="0"/>
              <a:t>Contd..</a:t>
            </a:r>
            <a:endParaRPr sz="36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593412"/>
            <a:ext cx="6312535" cy="447611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Pros</a:t>
            </a:r>
            <a:endParaRPr sz="28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Simple,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fast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compute</a:t>
            </a:r>
            <a:endParaRPr sz="2400" dirty="0">
              <a:latin typeface="Calibri"/>
              <a:cs typeface="Calibri"/>
            </a:endParaRPr>
          </a:p>
          <a:p>
            <a:pPr marL="767080" marR="5080" lvl="1" indent="-297180">
              <a:lnSpc>
                <a:spcPts val="2590"/>
              </a:lnSpc>
              <a:spcBef>
                <a:spcPts val="545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Converges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local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minimum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within-cluster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squared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error</a:t>
            </a:r>
            <a:endParaRPr sz="24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404040"/>
              </a:buClr>
              <a:buFont typeface="Wingdings 2"/>
              <a:buChar char=""/>
            </a:pPr>
            <a:endParaRPr sz="300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Cons</a:t>
            </a:r>
            <a:endParaRPr sz="28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29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Setting</a:t>
            </a:r>
            <a:r>
              <a:rPr sz="2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k?</a:t>
            </a:r>
            <a:r>
              <a:rPr lang="en-US" sz="2400" spc="-25" dirty="0">
                <a:solidFill>
                  <a:srgbClr val="404040"/>
                </a:solidFill>
                <a:latin typeface="Calibri"/>
                <a:cs typeface="Calibri"/>
              </a:rPr>
              <a:t> (Can be done with a scree plot)</a:t>
            </a:r>
            <a:endParaRPr sz="24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Sensitive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initial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centers</a:t>
            </a:r>
            <a:endParaRPr sz="24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Sensitive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outliers</a:t>
            </a:r>
            <a:endParaRPr sz="24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Detects</a:t>
            </a:r>
            <a:r>
              <a:rPr sz="2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spherical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clusters</a:t>
            </a:r>
            <a:endParaRPr sz="24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Assuming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means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computed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1676400"/>
            <a:ext cx="3691632" cy="43931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3139" y="6439001"/>
            <a:ext cx="139890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11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11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Arial"/>
                <a:cs typeface="Arial"/>
              </a:rPr>
              <a:t>Google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FEE930-BEA9-A3F8-4089-742D66881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7623"/>
            <a:ext cx="9753600" cy="603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19D5C7-3E7A-D040-1681-B8DE5786A62A}"/>
              </a:ext>
            </a:extLst>
          </p:cNvPr>
          <p:cNvSpPr txBox="1"/>
          <p:nvPr/>
        </p:nvSpPr>
        <p:spPr>
          <a:xfrm>
            <a:off x="381000" y="228600"/>
            <a:ext cx="800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Clustering Examples (https://scikit-</a:t>
            </a:r>
            <a:r>
              <a:rPr lang="en-US" sz="1800" b="1" dirty="0" err="1"/>
              <a:t>learn.org</a:t>
            </a:r>
            <a:r>
              <a:rPr lang="en-US" sz="1800" b="1" dirty="0"/>
              <a:t>/stable/modules/</a:t>
            </a:r>
            <a:r>
              <a:rPr lang="en-US" sz="1800" b="1" dirty="0" err="1"/>
              <a:t>clustering.html</a:t>
            </a:r>
            <a:r>
              <a:rPr lang="en-US" sz="1800" b="1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723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793547"/>
            <a:ext cx="60198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/>
              <a:t>3.</a:t>
            </a:r>
            <a:r>
              <a:rPr sz="3600" b="1" spc="-45" dirty="0"/>
              <a:t> </a:t>
            </a:r>
            <a:r>
              <a:rPr sz="3600" b="1" dirty="0"/>
              <a:t>Hierarchical</a:t>
            </a:r>
            <a:r>
              <a:rPr sz="3600" b="1" spc="-70" dirty="0"/>
              <a:t> </a:t>
            </a:r>
            <a:r>
              <a:rPr sz="3600" b="1" spc="-10" dirty="0"/>
              <a:t>Clustering</a:t>
            </a:r>
            <a:endParaRPr sz="36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1752600"/>
            <a:ext cx="846328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9235">
              <a:lnSpc>
                <a:spcPts val="3030"/>
              </a:lnSpc>
              <a:spcBef>
                <a:spcPts val="47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Produce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nested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sequence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clusters,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tree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also</a:t>
            </a:r>
            <a:r>
              <a:rPr sz="2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called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Dendrogram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00" y="2588894"/>
            <a:ext cx="4251234" cy="367068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39" y="6439001"/>
            <a:ext cx="231584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This</a:t>
            </a:r>
            <a:r>
              <a:rPr sz="11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slide is</a:t>
            </a: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taken</a:t>
            </a:r>
            <a:r>
              <a:rPr sz="11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from</a:t>
            </a:r>
            <a:r>
              <a:rPr sz="11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Bing</a:t>
            </a:r>
            <a:r>
              <a:rPr sz="11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Liu,</a:t>
            </a:r>
            <a:r>
              <a:rPr sz="11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UIC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08878" y="6439001"/>
            <a:ext cx="1809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23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744175"/>
            <a:ext cx="105156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/>
              <a:t>Types</a:t>
            </a:r>
            <a:r>
              <a:rPr sz="3600" b="1" spc="-105" dirty="0"/>
              <a:t> </a:t>
            </a:r>
            <a:r>
              <a:rPr sz="3600" b="1" dirty="0"/>
              <a:t>of</a:t>
            </a:r>
            <a:r>
              <a:rPr sz="3600" b="1" spc="-105" dirty="0"/>
              <a:t> </a:t>
            </a:r>
            <a:r>
              <a:rPr sz="3600" b="1" dirty="0"/>
              <a:t>hierarchical</a:t>
            </a:r>
            <a:r>
              <a:rPr sz="3600" b="1" spc="-135" dirty="0"/>
              <a:t> </a:t>
            </a:r>
            <a:r>
              <a:rPr sz="3600" b="1" spc="-10" dirty="0"/>
              <a:t>clustering</a:t>
            </a:r>
            <a:endParaRPr sz="36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C14B65-61F7-E090-238B-9C3D44C34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41300" marR="24130" indent="-228600">
              <a:lnSpc>
                <a:spcPts val="2810"/>
              </a:lnSpc>
              <a:spcBef>
                <a:spcPts val="455"/>
              </a:spcBef>
              <a:buFont typeface="Wingdings 2"/>
              <a:buChar char=""/>
              <a:tabLst>
                <a:tab pos="241300" algn="l"/>
              </a:tabLst>
            </a:pPr>
            <a:r>
              <a:rPr lang="en-US" sz="2600" dirty="0">
                <a:solidFill>
                  <a:srgbClr val="FF0000"/>
                </a:solidFill>
                <a:latin typeface="Calibri"/>
                <a:cs typeface="Calibri"/>
              </a:rPr>
              <a:t>Agglomerative</a:t>
            </a:r>
            <a:r>
              <a:rPr lang="en-US" sz="26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600" dirty="0">
                <a:solidFill>
                  <a:srgbClr val="FF0000"/>
                </a:solidFill>
                <a:latin typeface="Calibri"/>
                <a:cs typeface="Calibri"/>
              </a:rPr>
              <a:t>(bottom</a:t>
            </a:r>
            <a:r>
              <a:rPr lang="en-US" sz="26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600" dirty="0">
                <a:solidFill>
                  <a:srgbClr val="FF0000"/>
                </a:solidFill>
                <a:latin typeface="Calibri"/>
                <a:cs typeface="Calibri"/>
              </a:rPr>
              <a:t>up)</a:t>
            </a:r>
            <a:r>
              <a:rPr lang="en-US" sz="26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600" dirty="0">
                <a:solidFill>
                  <a:srgbClr val="FF0000"/>
                </a:solidFill>
                <a:latin typeface="Calibri"/>
                <a:cs typeface="Calibri"/>
              </a:rPr>
              <a:t>clustering</a:t>
            </a:r>
            <a:r>
              <a:rPr lang="en-US" sz="26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lang="en-US" sz="26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6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lang="en-US"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600" dirty="0">
                <a:solidFill>
                  <a:srgbClr val="404040"/>
                </a:solidFill>
                <a:latin typeface="Calibri"/>
                <a:cs typeface="Calibri"/>
              </a:rPr>
              <a:t>builds</a:t>
            </a:r>
            <a:r>
              <a:rPr lang="en-US" sz="26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lang="en-US"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600" spc="-10" dirty="0">
                <a:solidFill>
                  <a:srgbClr val="404040"/>
                </a:solidFill>
                <a:latin typeface="Calibri"/>
                <a:cs typeface="Calibri"/>
              </a:rPr>
              <a:t>dendrogram </a:t>
            </a:r>
            <a:r>
              <a:rPr lang="en-US" sz="2600" dirty="0">
                <a:solidFill>
                  <a:srgbClr val="404040"/>
                </a:solidFill>
                <a:latin typeface="Calibri"/>
                <a:cs typeface="Calibri"/>
              </a:rPr>
              <a:t>(tree)</a:t>
            </a:r>
            <a:r>
              <a:rPr lang="en-US" sz="26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60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lang="en-US" sz="26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lang="en-US"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600" dirty="0">
                <a:solidFill>
                  <a:srgbClr val="404040"/>
                </a:solidFill>
                <a:latin typeface="Calibri"/>
                <a:cs typeface="Calibri"/>
              </a:rPr>
              <a:t>bottom</a:t>
            </a:r>
            <a:r>
              <a:rPr lang="en-US"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600" dirty="0">
                <a:solidFill>
                  <a:srgbClr val="404040"/>
                </a:solidFill>
                <a:latin typeface="Calibri"/>
                <a:cs typeface="Calibri"/>
              </a:rPr>
              <a:t>level,</a:t>
            </a:r>
            <a:r>
              <a:rPr lang="en-US"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600" spc="-2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endParaRPr lang="en-US" sz="26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Wingdings 2"/>
              <a:buChar char=""/>
              <a:tabLst>
                <a:tab pos="697865" algn="l"/>
                <a:tab pos="698500" algn="l"/>
              </a:tabLst>
            </a:pP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merges</a:t>
            </a:r>
            <a:r>
              <a:rPr lang="en-US"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lang="en-US"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most</a:t>
            </a:r>
            <a:r>
              <a:rPr lang="en-US"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similar</a:t>
            </a:r>
            <a:r>
              <a:rPr lang="en-US"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(or</a:t>
            </a:r>
            <a:r>
              <a:rPr lang="en-US"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spc="-10" dirty="0">
                <a:solidFill>
                  <a:srgbClr val="404040"/>
                </a:solidFill>
                <a:latin typeface="Calibri"/>
                <a:cs typeface="Calibri"/>
              </a:rPr>
              <a:t>nearest)</a:t>
            </a:r>
            <a:r>
              <a:rPr lang="en-US"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pair</a:t>
            </a:r>
            <a:r>
              <a:rPr lang="en-US"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lang="en-US"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spc="-10" dirty="0">
                <a:solidFill>
                  <a:srgbClr val="404040"/>
                </a:solidFill>
                <a:latin typeface="Calibri"/>
                <a:cs typeface="Calibri"/>
              </a:rPr>
              <a:t>clusters</a:t>
            </a:r>
            <a:endParaRPr lang="en-US" sz="2200" dirty="0">
              <a:latin typeface="Calibri"/>
              <a:cs typeface="Calibri"/>
            </a:endParaRPr>
          </a:p>
          <a:p>
            <a:pPr marL="698500" lvl="1" indent="-228600">
              <a:lnSpc>
                <a:spcPts val="2510"/>
              </a:lnSpc>
              <a:spcBef>
                <a:spcPts val="240"/>
              </a:spcBef>
              <a:buFont typeface="Wingdings 2"/>
              <a:buChar char=""/>
              <a:tabLst>
                <a:tab pos="697865" algn="l"/>
                <a:tab pos="698500" algn="l"/>
              </a:tabLst>
            </a:pP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stops</a:t>
            </a:r>
            <a:r>
              <a:rPr lang="en-US"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lang="en-US"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lang="en-US"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lang="en-US"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lang="en-US"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points</a:t>
            </a:r>
            <a:r>
              <a:rPr lang="en-US"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lang="en-US"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merged</a:t>
            </a:r>
            <a:r>
              <a:rPr lang="en-US"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into</a:t>
            </a:r>
            <a:r>
              <a:rPr lang="en-US"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lang="en-US"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single</a:t>
            </a:r>
            <a:r>
              <a:rPr lang="en-US"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spc="-10" dirty="0">
                <a:solidFill>
                  <a:srgbClr val="404040"/>
                </a:solidFill>
                <a:latin typeface="Calibri"/>
                <a:cs typeface="Calibri"/>
              </a:rPr>
              <a:t>cluster</a:t>
            </a:r>
            <a:r>
              <a:rPr lang="en-US"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(i.e.,</a:t>
            </a:r>
            <a:r>
              <a:rPr lang="en-US"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spc="-2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endParaRPr lang="en-US" sz="2200" dirty="0">
              <a:latin typeface="Calibri"/>
              <a:cs typeface="Calibri"/>
            </a:endParaRPr>
          </a:p>
          <a:p>
            <a:pPr marL="698500">
              <a:lnSpc>
                <a:spcPts val="2510"/>
              </a:lnSpc>
            </a:pP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root</a:t>
            </a:r>
            <a:r>
              <a:rPr lang="en-US" sz="22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spc="-10" dirty="0">
                <a:solidFill>
                  <a:srgbClr val="404040"/>
                </a:solidFill>
                <a:latin typeface="Calibri"/>
                <a:cs typeface="Calibri"/>
              </a:rPr>
              <a:t>cluster).</a:t>
            </a:r>
            <a:endParaRPr lang="en-US" sz="2200" dirty="0">
              <a:latin typeface="Calibri"/>
              <a:cs typeface="Calibri"/>
            </a:endParaRPr>
          </a:p>
          <a:p>
            <a:pPr marL="241300" marR="429895" indent="-228600">
              <a:lnSpc>
                <a:spcPts val="2810"/>
              </a:lnSpc>
              <a:spcBef>
                <a:spcPts val="1019"/>
              </a:spcBef>
              <a:buFont typeface="Wingdings 2"/>
              <a:buChar char=""/>
              <a:tabLst>
                <a:tab pos="241300" algn="l"/>
              </a:tabLst>
            </a:pPr>
            <a:r>
              <a:rPr lang="en-US" sz="2600" dirty="0">
                <a:solidFill>
                  <a:srgbClr val="FF0000"/>
                </a:solidFill>
                <a:latin typeface="Calibri"/>
                <a:cs typeface="Calibri"/>
              </a:rPr>
              <a:t>Divisive</a:t>
            </a:r>
            <a:r>
              <a:rPr lang="en-US" sz="26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600" dirty="0">
                <a:solidFill>
                  <a:srgbClr val="FF0000"/>
                </a:solidFill>
                <a:latin typeface="Calibri"/>
                <a:cs typeface="Calibri"/>
              </a:rPr>
              <a:t>(top</a:t>
            </a:r>
            <a:r>
              <a:rPr lang="en-US" sz="26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600" dirty="0">
                <a:solidFill>
                  <a:srgbClr val="FF0000"/>
                </a:solidFill>
                <a:latin typeface="Calibri"/>
                <a:cs typeface="Calibri"/>
              </a:rPr>
              <a:t>down)</a:t>
            </a:r>
            <a:r>
              <a:rPr lang="en-US" sz="26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600" dirty="0">
                <a:solidFill>
                  <a:srgbClr val="FF0000"/>
                </a:solidFill>
                <a:latin typeface="Calibri"/>
                <a:cs typeface="Calibri"/>
              </a:rPr>
              <a:t>clustering</a:t>
            </a:r>
            <a:r>
              <a:rPr lang="en-US" sz="26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lang="en-US"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6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lang="en-US"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600" dirty="0">
                <a:solidFill>
                  <a:srgbClr val="404040"/>
                </a:solidFill>
                <a:latin typeface="Calibri"/>
                <a:cs typeface="Calibri"/>
              </a:rPr>
              <a:t>starts</a:t>
            </a:r>
            <a:r>
              <a:rPr lang="en-US"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6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lang="en-US"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6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lang="en-US"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6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lang="en-US"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600" dirty="0">
                <a:solidFill>
                  <a:srgbClr val="404040"/>
                </a:solidFill>
                <a:latin typeface="Calibri"/>
                <a:cs typeface="Calibri"/>
              </a:rPr>
              <a:t>points</a:t>
            </a:r>
            <a:r>
              <a:rPr lang="en-US"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600" spc="-25" dirty="0">
                <a:solidFill>
                  <a:srgbClr val="404040"/>
                </a:solidFill>
                <a:latin typeface="Calibri"/>
                <a:cs typeface="Calibri"/>
              </a:rPr>
              <a:t>in </a:t>
            </a:r>
            <a:r>
              <a:rPr lang="en-US" sz="26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lang="en-US"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600" spc="-25" dirty="0">
                <a:solidFill>
                  <a:srgbClr val="404040"/>
                </a:solidFill>
                <a:latin typeface="Calibri"/>
                <a:cs typeface="Calibri"/>
              </a:rPr>
              <a:t>cluster,</a:t>
            </a:r>
            <a:r>
              <a:rPr lang="en-US" sz="26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lang="en-US"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600" spc="-20" dirty="0">
                <a:solidFill>
                  <a:srgbClr val="404040"/>
                </a:solidFill>
                <a:latin typeface="Calibri"/>
                <a:cs typeface="Calibri"/>
              </a:rPr>
              <a:t>root.</a:t>
            </a:r>
            <a:endParaRPr lang="en-US" sz="2600" dirty="0">
              <a:latin typeface="Calibri"/>
              <a:cs typeface="Calibri"/>
            </a:endParaRPr>
          </a:p>
          <a:p>
            <a:pPr marL="698500" marR="1221740" lvl="1" indent="-228600">
              <a:lnSpc>
                <a:spcPts val="2380"/>
              </a:lnSpc>
              <a:spcBef>
                <a:spcPts val="509"/>
              </a:spcBef>
              <a:buFont typeface="Wingdings 2"/>
              <a:buChar char=""/>
              <a:tabLst>
                <a:tab pos="697865" algn="l"/>
                <a:tab pos="698500" algn="l"/>
              </a:tabLst>
            </a:pP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Splits</a:t>
            </a:r>
            <a:r>
              <a:rPr lang="en-US"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lang="en-US"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root</a:t>
            </a:r>
            <a:r>
              <a:rPr lang="en-US"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into</a:t>
            </a:r>
            <a:r>
              <a:rPr lang="en-US"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lang="en-US"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set</a:t>
            </a:r>
            <a:r>
              <a:rPr lang="en-US"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lang="en-US"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child</a:t>
            </a:r>
            <a:r>
              <a:rPr lang="en-US"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spc="-10" dirty="0">
                <a:solidFill>
                  <a:srgbClr val="404040"/>
                </a:solidFill>
                <a:latin typeface="Calibri"/>
                <a:cs typeface="Calibri"/>
              </a:rPr>
              <a:t>clusters.</a:t>
            </a:r>
            <a:r>
              <a:rPr lang="en-US"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lang="en-US"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child</a:t>
            </a:r>
            <a:r>
              <a:rPr lang="en-US"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cluster</a:t>
            </a:r>
            <a:r>
              <a:rPr lang="en-US"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spc="-25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lang="en-US" sz="2200" spc="-10" dirty="0">
                <a:solidFill>
                  <a:srgbClr val="404040"/>
                </a:solidFill>
                <a:latin typeface="Calibri"/>
                <a:cs typeface="Calibri"/>
              </a:rPr>
              <a:t>recursively</a:t>
            </a:r>
            <a:r>
              <a:rPr lang="en-US" sz="2200" spc="-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divided</a:t>
            </a:r>
            <a:r>
              <a:rPr lang="en-US" sz="22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spc="-10" dirty="0">
                <a:solidFill>
                  <a:srgbClr val="404040"/>
                </a:solidFill>
                <a:latin typeface="Calibri"/>
                <a:cs typeface="Calibri"/>
              </a:rPr>
              <a:t>further</a:t>
            </a:r>
            <a:endParaRPr lang="en-US" sz="2200" dirty="0">
              <a:latin typeface="Calibri"/>
              <a:cs typeface="Calibri"/>
            </a:endParaRPr>
          </a:p>
          <a:p>
            <a:pPr marL="698500" lvl="1" indent="-228600">
              <a:lnSpc>
                <a:spcPts val="2510"/>
              </a:lnSpc>
              <a:spcBef>
                <a:spcPts val="200"/>
              </a:spcBef>
              <a:buFont typeface="Wingdings 2"/>
              <a:buChar char=""/>
              <a:tabLst>
                <a:tab pos="697865" algn="l"/>
                <a:tab pos="698500" algn="l"/>
              </a:tabLst>
            </a:pP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stops</a:t>
            </a:r>
            <a:r>
              <a:rPr lang="en-US"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lang="en-US"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only</a:t>
            </a:r>
            <a:r>
              <a:rPr lang="en-US"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spc="-10" dirty="0">
                <a:solidFill>
                  <a:srgbClr val="404040"/>
                </a:solidFill>
                <a:latin typeface="Calibri"/>
                <a:cs typeface="Calibri"/>
              </a:rPr>
              <a:t>singleton</a:t>
            </a:r>
            <a:r>
              <a:rPr lang="en-US"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spc="-10" dirty="0">
                <a:solidFill>
                  <a:srgbClr val="404040"/>
                </a:solidFill>
                <a:latin typeface="Calibri"/>
                <a:cs typeface="Calibri"/>
              </a:rPr>
              <a:t>clusters</a:t>
            </a:r>
            <a:r>
              <a:rPr lang="en-US"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lang="en-US"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individual</a:t>
            </a:r>
            <a:r>
              <a:rPr lang="en-US" sz="22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lang="en-US"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points</a:t>
            </a:r>
            <a:r>
              <a:rPr lang="en-US"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remain,</a:t>
            </a:r>
            <a:r>
              <a:rPr lang="en-US"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spc="-10" dirty="0">
                <a:solidFill>
                  <a:srgbClr val="404040"/>
                </a:solidFill>
                <a:latin typeface="Calibri"/>
                <a:cs typeface="Calibri"/>
              </a:rPr>
              <a:t>i.e.,</a:t>
            </a:r>
            <a:endParaRPr lang="en-US" sz="2200" dirty="0">
              <a:latin typeface="Calibri"/>
              <a:cs typeface="Calibri"/>
            </a:endParaRPr>
          </a:p>
          <a:p>
            <a:pPr marL="698500">
              <a:lnSpc>
                <a:spcPts val="2510"/>
              </a:lnSpc>
            </a:pP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lang="en-US"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spc="-10" dirty="0">
                <a:solidFill>
                  <a:srgbClr val="404040"/>
                </a:solidFill>
                <a:latin typeface="Calibri"/>
                <a:cs typeface="Calibri"/>
              </a:rPr>
              <a:t>cluster</a:t>
            </a:r>
            <a:r>
              <a:rPr lang="en-US"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lang="en-US"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only</a:t>
            </a:r>
            <a:r>
              <a:rPr lang="en-US"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lang="en-US"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libri"/>
                <a:cs typeface="Calibri"/>
              </a:rPr>
              <a:t>single</a:t>
            </a:r>
            <a:r>
              <a:rPr lang="en-US"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200" spc="-10" dirty="0">
                <a:solidFill>
                  <a:srgbClr val="404040"/>
                </a:solidFill>
                <a:latin typeface="Calibri"/>
                <a:cs typeface="Calibri"/>
              </a:rPr>
              <a:t>point</a:t>
            </a:r>
            <a:endParaRPr lang="en-US" sz="2200" dirty="0">
              <a:latin typeface="Calibri"/>
              <a:cs typeface="Calibri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8878" y="6439001"/>
            <a:ext cx="1809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25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735444"/>
            <a:ext cx="83820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/>
              <a:t>An</a:t>
            </a:r>
            <a:r>
              <a:rPr sz="3600" b="1" spc="-25" dirty="0"/>
              <a:t> </a:t>
            </a:r>
            <a:r>
              <a:rPr sz="3600" b="1" dirty="0"/>
              <a:t>example:</a:t>
            </a:r>
            <a:r>
              <a:rPr sz="3600" b="1" spc="-20" dirty="0"/>
              <a:t> </a:t>
            </a:r>
            <a:r>
              <a:rPr sz="3600" b="1" dirty="0"/>
              <a:t>working</a:t>
            </a:r>
            <a:r>
              <a:rPr sz="3600" b="1" spc="-45" dirty="0"/>
              <a:t> </a:t>
            </a:r>
            <a:r>
              <a:rPr sz="3600" b="1" dirty="0"/>
              <a:t>of</a:t>
            </a:r>
            <a:r>
              <a:rPr sz="3600" b="1" spc="-30" dirty="0"/>
              <a:t> </a:t>
            </a:r>
            <a:r>
              <a:rPr sz="3600" b="1" dirty="0"/>
              <a:t>the</a:t>
            </a:r>
            <a:r>
              <a:rPr sz="3600" b="1" spc="-10" dirty="0"/>
              <a:t> algorithm</a:t>
            </a:r>
            <a:endParaRPr sz="3600" b="1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5185" y="1885256"/>
            <a:ext cx="9318990" cy="40330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3139" y="6439001"/>
            <a:ext cx="231394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This</a:t>
            </a: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slide is</a:t>
            </a: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taken</a:t>
            </a:r>
            <a:r>
              <a:rPr sz="11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from</a:t>
            </a:r>
            <a:r>
              <a:rPr sz="11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Bing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Liu,</a:t>
            </a:r>
            <a:r>
              <a:rPr sz="11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UIC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843394"/>
            <a:ext cx="86106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/>
              <a:t>How</a:t>
            </a:r>
            <a:r>
              <a:rPr sz="3600" b="1" spc="-45" dirty="0"/>
              <a:t> </a:t>
            </a:r>
            <a:r>
              <a:rPr sz="3600" b="1" dirty="0"/>
              <a:t>to</a:t>
            </a:r>
            <a:r>
              <a:rPr sz="3600" b="1" spc="-20" dirty="0"/>
              <a:t> </a:t>
            </a:r>
            <a:r>
              <a:rPr sz="3600" b="1" dirty="0"/>
              <a:t>choose</a:t>
            </a:r>
            <a:r>
              <a:rPr sz="3600" b="1" spc="-15" dirty="0"/>
              <a:t> </a:t>
            </a:r>
            <a:r>
              <a:rPr sz="3600" b="1" dirty="0"/>
              <a:t>a</a:t>
            </a:r>
            <a:r>
              <a:rPr sz="3600" b="1" spc="-30" dirty="0"/>
              <a:t> </a:t>
            </a:r>
            <a:r>
              <a:rPr sz="3600" b="1" dirty="0"/>
              <a:t>clustering</a:t>
            </a:r>
            <a:r>
              <a:rPr sz="3600" b="1" spc="-20" dirty="0"/>
              <a:t> </a:t>
            </a:r>
            <a:r>
              <a:rPr sz="3600" b="1" spc="-10" dirty="0"/>
              <a:t>algorithm</a:t>
            </a:r>
            <a:endParaRPr sz="3600" b="1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066800" y="1828800"/>
            <a:ext cx="9187180" cy="35687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41300" marR="149225" indent="-229235">
              <a:lnSpc>
                <a:spcPts val="2810"/>
              </a:lnSpc>
              <a:spcBef>
                <a:spcPts val="45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vast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collection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algorithms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available.</a:t>
            </a:r>
            <a:r>
              <a:rPr sz="2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choose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our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problem</a:t>
            </a:r>
            <a:r>
              <a:rPr sz="26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?</a:t>
            </a:r>
            <a:endParaRPr sz="260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40"/>
              </a:spcBef>
              <a:buFont typeface="Wingdings 2"/>
              <a:buChar char=""/>
              <a:tabLst>
                <a:tab pos="241935" algn="l"/>
              </a:tabLst>
            </a:pP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Choosing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“best”</a:t>
            </a:r>
            <a:r>
              <a:rPr sz="26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algorithm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6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6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challenge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endParaRPr sz="2600" dirty="0">
              <a:latin typeface="Calibri"/>
              <a:cs typeface="Calibri"/>
            </a:endParaRPr>
          </a:p>
          <a:p>
            <a:pPr marL="698500" marR="1252220" lvl="1" indent="-228600">
              <a:lnSpc>
                <a:spcPts val="2380"/>
              </a:lnSpc>
              <a:spcBef>
                <a:spcPts val="565"/>
              </a:spcBef>
              <a:buFont typeface="Wingdings 2"/>
              <a:buChar char=""/>
              <a:tabLst>
                <a:tab pos="698500" algn="l"/>
                <a:tab pos="69913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Every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algorithm</a:t>
            </a:r>
            <a:r>
              <a:rPr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has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limitations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works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well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certain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data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distributions.</a:t>
            </a:r>
            <a:endParaRPr sz="2200" dirty="0">
              <a:latin typeface="Calibri"/>
              <a:cs typeface="Calibri"/>
            </a:endParaRPr>
          </a:p>
          <a:p>
            <a:pPr marL="698500" marR="116839" lvl="1" indent="-228600">
              <a:lnSpc>
                <a:spcPct val="90000"/>
              </a:lnSpc>
              <a:spcBef>
                <a:spcPts val="450"/>
              </a:spcBef>
              <a:buFont typeface="Wingdings 2"/>
              <a:buChar char=""/>
              <a:tabLst>
                <a:tab pos="698500" algn="l"/>
                <a:tab pos="69913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very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hard,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if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impossible,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know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what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distribution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application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follow.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fully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follow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any</a:t>
            </a:r>
            <a:r>
              <a:rPr sz="22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“ideal”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structure</a:t>
            </a:r>
            <a:r>
              <a:rPr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or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distribution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required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algorithms.</a:t>
            </a:r>
            <a:endParaRPr sz="2200" dirty="0">
              <a:latin typeface="Calibri"/>
              <a:cs typeface="Calibri"/>
            </a:endParaRPr>
          </a:p>
          <a:p>
            <a:pPr marL="698500" marR="5080" lvl="1" indent="-228600">
              <a:lnSpc>
                <a:spcPts val="2380"/>
              </a:lnSpc>
              <a:spcBef>
                <a:spcPts val="540"/>
              </a:spcBef>
              <a:buFont typeface="Wingdings 2"/>
              <a:buChar char=""/>
              <a:tabLst>
                <a:tab pos="698500" algn="l"/>
                <a:tab pos="69913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also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needs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decide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how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standardize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data,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choose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suitable distance</a:t>
            </a:r>
            <a:r>
              <a:rPr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function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select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parameter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values.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702743"/>
            <a:ext cx="1981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/>
              <a:t>Contd..</a:t>
            </a:r>
            <a:endParaRPr sz="3600" b="1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56120" y="1905000"/>
            <a:ext cx="10092880" cy="3532504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1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Due</a:t>
            </a:r>
            <a:r>
              <a:rPr sz="26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these</a:t>
            </a:r>
            <a:r>
              <a:rPr sz="26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complexities,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common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practice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endParaRPr sz="2600" dirty="0">
              <a:latin typeface="Calibri"/>
              <a:cs typeface="Calibri"/>
            </a:endParaRPr>
          </a:p>
          <a:p>
            <a:pPr marL="698500" marR="271145" lvl="1" indent="-228600">
              <a:lnSpc>
                <a:spcPts val="2380"/>
              </a:lnSpc>
              <a:spcBef>
                <a:spcPts val="555"/>
              </a:spcBef>
              <a:buFont typeface="Wingdings 2"/>
              <a:buChar char=""/>
              <a:tabLst>
                <a:tab pos="697865" algn="l"/>
                <a:tab pos="69913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run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several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algorithms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different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distance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functions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parameter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settings,</a:t>
            </a:r>
            <a:r>
              <a:rPr sz="22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endParaRPr sz="22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0"/>
              </a:spcBef>
              <a:buFont typeface="Wingdings 2"/>
              <a:buChar char=""/>
              <a:tabLst>
                <a:tab pos="697865" algn="l"/>
                <a:tab pos="69913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then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carefully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analyze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compare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results.</a:t>
            </a:r>
            <a:endParaRPr sz="2200" dirty="0">
              <a:latin typeface="Calibri"/>
              <a:cs typeface="Calibri"/>
            </a:endParaRPr>
          </a:p>
          <a:p>
            <a:pPr marL="241300" marR="5080" indent="-229235">
              <a:lnSpc>
                <a:spcPts val="2810"/>
              </a:lnSpc>
              <a:spcBef>
                <a:spcPts val="1019"/>
              </a:spcBef>
              <a:buFont typeface="Wingdings 2"/>
              <a:buChar char=""/>
              <a:tabLst>
                <a:tab pos="241935" algn="l"/>
              </a:tabLst>
            </a:pP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interpretation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results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must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based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insight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into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meaning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original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together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knowledge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algorithms</a:t>
            </a:r>
            <a:r>
              <a:rPr sz="26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used.</a:t>
            </a:r>
            <a:endParaRPr sz="2600" dirty="0">
              <a:latin typeface="Calibri"/>
              <a:cs typeface="Calibri"/>
            </a:endParaRPr>
          </a:p>
          <a:p>
            <a:pPr marL="241300" marR="361950" indent="-229235">
              <a:lnSpc>
                <a:spcPts val="2810"/>
              </a:lnSpc>
              <a:spcBef>
                <a:spcPts val="99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Clustering</a:t>
            </a:r>
            <a:r>
              <a:rPr sz="26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highly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application</a:t>
            </a:r>
            <a:r>
              <a:rPr sz="26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dependent</a:t>
            </a:r>
            <a:r>
              <a:rPr sz="26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certain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extent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subjective</a:t>
            </a:r>
            <a:r>
              <a:rPr sz="2600" spc="-1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(personal</a:t>
            </a:r>
            <a:r>
              <a:rPr sz="26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preferences).</a:t>
            </a:r>
            <a:endParaRPr sz="2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811644"/>
            <a:ext cx="23622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-10" dirty="0"/>
              <a:t>Summary</a:t>
            </a:r>
            <a:endParaRPr sz="36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600200"/>
            <a:ext cx="9522461" cy="4292842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Wingdings 2"/>
              <a:buChar char=""/>
              <a:tabLst>
                <a:tab pos="241935" algn="l"/>
              </a:tabLst>
            </a:pPr>
            <a:r>
              <a:rPr lang="en-US" sz="2800" dirty="0">
                <a:solidFill>
                  <a:srgbClr val="404040"/>
                </a:solidFill>
                <a:latin typeface="Calibri"/>
                <a:cs typeface="Calibri"/>
              </a:rPr>
              <a:t>U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nsupervised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learning</a:t>
            </a:r>
            <a:r>
              <a:rPr lang="en-US" sz="2800" spc="-10" dirty="0">
                <a:solidFill>
                  <a:srgbClr val="404040"/>
                </a:solidFill>
                <a:latin typeface="Calibri"/>
                <a:cs typeface="Calibri"/>
              </a:rPr>
              <a:t> helps handle large unlabeled datasets</a:t>
            </a:r>
          </a:p>
          <a:p>
            <a:pPr marL="698500" lvl="1" indent="-229235">
              <a:spcBef>
                <a:spcPts val="775"/>
              </a:spcBef>
              <a:buFont typeface="Wingdings 2"/>
              <a:buChar char=""/>
              <a:tabLst>
                <a:tab pos="241935" algn="l"/>
              </a:tabLst>
            </a:pPr>
            <a:r>
              <a:rPr lang="en-US" sz="2800" spc="-10" dirty="0">
                <a:solidFill>
                  <a:srgbClr val="404040"/>
                </a:solidFill>
                <a:latin typeface="Calibri"/>
                <a:cs typeface="Calibri"/>
              </a:rPr>
              <a:t>Can be used with Deep Learning for un-structured data</a:t>
            </a:r>
            <a:endParaRPr sz="280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Types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clustering</a:t>
            </a:r>
            <a:r>
              <a:rPr lang="en-US" sz="2800" spc="-10" dirty="0">
                <a:solidFill>
                  <a:srgbClr val="404040"/>
                </a:solidFill>
                <a:latin typeface="Calibri"/>
                <a:cs typeface="Calibri"/>
              </a:rPr>
              <a:t> dimensionality reduction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35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K-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means,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hierarchical</a:t>
            </a:r>
            <a:r>
              <a:rPr lang="en-US" sz="2400" spc="-10" dirty="0">
                <a:solidFill>
                  <a:srgbClr val="404040"/>
                </a:solidFill>
                <a:latin typeface="Calibri"/>
                <a:cs typeface="Calibri"/>
              </a:rPr>
              <a:t>, PCA, t-SNE, UMAP</a:t>
            </a:r>
            <a:endParaRPr sz="240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4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Similarity</a:t>
            </a:r>
            <a:r>
              <a:rPr sz="2800" spc="-1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functions:</a:t>
            </a:r>
            <a:endParaRPr sz="28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29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Euclidean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distance,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Manhattan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distance</a:t>
            </a:r>
            <a:endParaRPr sz="240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4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Stopping</a:t>
            </a:r>
            <a:r>
              <a:rPr sz="2800" spc="-1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criteria:</a:t>
            </a:r>
            <a:endParaRPr sz="28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35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SSD</a:t>
            </a:r>
            <a:endParaRPr sz="240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4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algorithm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choose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579437"/>
            <a:ext cx="80010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b="1" spc="-10" dirty="0"/>
              <a:t>Principal Components Analysis (PCA) </a:t>
            </a:r>
            <a:endParaRPr sz="36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CBB4B68-DDFB-4137-AB3C-F60D47F21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2600"/>
            <a:ext cx="10972800" cy="4525963"/>
          </a:xfrm>
        </p:spPr>
        <p:txBody>
          <a:bodyPr>
            <a:normAutofit/>
          </a:bodyPr>
          <a:lstStyle/>
          <a:p>
            <a:r>
              <a:rPr lang="en-GB" dirty="0"/>
              <a:t>Method to optimally summarise large multi-dimensional datasets</a:t>
            </a:r>
          </a:p>
          <a:p>
            <a:r>
              <a:rPr lang="en-GB" dirty="0"/>
              <a:t>Can find a smaller number of dimensions (ideally 2) which retain most of the useful information in the data</a:t>
            </a:r>
          </a:p>
          <a:p>
            <a:r>
              <a:rPr lang="en-GB" dirty="0"/>
              <a:t>Builds a </a:t>
            </a:r>
            <a:r>
              <a:rPr lang="en-GB" b="1" dirty="0"/>
              <a:t>Linear</a:t>
            </a:r>
            <a:r>
              <a:rPr lang="en-GB" dirty="0"/>
              <a:t> recipe for converting large amounts of data into new more useful features, called a Principle Component (PC), </a:t>
            </a:r>
            <a:r>
              <a:rPr lang="en-GB" dirty="0" err="1"/>
              <a:t>eg</a:t>
            </a:r>
            <a:r>
              <a:rPr lang="en-GB" dirty="0"/>
              <a:t>: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PC = (</a:t>
            </a:r>
            <a:r>
              <a:rPr lang="en-GB" dirty="0" err="1"/>
              <a:t>GeneA</a:t>
            </a:r>
            <a:r>
              <a:rPr lang="en-GB" dirty="0"/>
              <a:t>*10)+(</a:t>
            </a:r>
            <a:r>
              <a:rPr lang="en-GB" dirty="0" err="1"/>
              <a:t>GeneB</a:t>
            </a:r>
            <a:r>
              <a:rPr lang="en-GB" dirty="0"/>
              <a:t>*3)+(</a:t>
            </a:r>
            <a:r>
              <a:rPr lang="en-GB" dirty="0" err="1"/>
              <a:t>GeneC</a:t>
            </a:r>
            <a:r>
              <a:rPr lang="en-GB" dirty="0"/>
              <a:t>*-4)+(</a:t>
            </a:r>
            <a:r>
              <a:rPr lang="en-GB" dirty="0" err="1"/>
              <a:t>GeneD</a:t>
            </a:r>
            <a:r>
              <a:rPr lang="en-GB" dirty="0"/>
              <a:t>*-20)…</a:t>
            </a:r>
          </a:p>
        </p:txBody>
      </p:sp>
    </p:spTree>
    <p:extLst>
      <p:ext uri="{BB962C8B-B14F-4D97-AF65-F5344CB8AC3E}">
        <p14:creationId xmlns:p14="http://schemas.microsoft.com/office/powerpoint/2010/main" val="2049968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687964"/>
            <a:ext cx="60960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b="1" spc="-10" dirty="0"/>
              <a:t>How does PCA work?</a:t>
            </a:r>
            <a:endParaRPr sz="36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33DCC3-7644-4555-8546-A458C4986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GB" dirty="0"/>
              <a:t>Simple example using 2 genes and 10 cells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2BC908-419D-410B-8351-B2B0ADDD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50" y="2571210"/>
            <a:ext cx="4008047" cy="4015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EA76B3-A6C9-4664-9B86-AB463FAF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69" y="2571210"/>
            <a:ext cx="4008047" cy="401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9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687964"/>
            <a:ext cx="60960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b="1" spc="-10" dirty="0"/>
              <a:t>Explaining Variance</a:t>
            </a:r>
            <a:endParaRPr sz="3600" b="1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6E7F80F-164F-4358-96B3-E330BF8D4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7280" y="1255427"/>
            <a:ext cx="5918460" cy="4525963"/>
          </a:xfrm>
        </p:spPr>
        <p:txBody>
          <a:bodyPr>
            <a:normAutofit/>
          </a:bodyPr>
          <a:lstStyle/>
          <a:p>
            <a:r>
              <a:rPr lang="en-GB" dirty="0"/>
              <a:t>Project onto PC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Calculate sum of squared differences (SSD)</a:t>
            </a:r>
          </a:p>
          <a:p>
            <a:pPr lvl="1"/>
            <a:r>
              <a:rPr lang="en-GB" dirty="0"/>
              <a:t>This is a measure of variance called the ‘eigenvalue’</a:t>
            </a:r>
          </a:p>
          <a:p>
            <a:pPr lvl="1"/>
            <a:r>
              <a:rPr lang="en-GB" dirty="0"/>
              <a:t>Divide by (points-1) to get actual variance</a:t>
            </a:r>
          </a:p>
          <a:p>
            <a:pPr lvl="1"/>
            <a:endParaRPr lang="en-GB" dirty="0"/>
          </a:p>
          <a:p>
            <a:r>
              <a:rPr lang="en-GB" dirty="0"/>
              <a:t>This works in many dimensions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98639-6EF6-4FAD-95A2-8CCE474F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60" y="1709139"/>
            <a:ext cx="49815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52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AB76EF-B50B-468D-A6F2-ADCBD7497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5114925" cy="4772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2BEF80-8056-4207-B0B3-C9897B8BD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595" y="1676400"/>
            <a:ext cx="5114925" cy="4772025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943FED1D-988A-44E3-AB9D-693F57F65C40}"/>
              </a:ext>
            </a:extLst>
          </p:cNvPr>
          <p:cNvSpPr txBox="1">
            <a:spLocks/>
          </p:cNvSpPr>
          <p:nvPr/>
        </p:nvSpPr>
        <p:spPr>
          <a:xfrm>
            <a:off x="914400" y="685800"/>
            <a:ext cx="7543800" cy="567463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b="1" spc="-10" dirty="0"/>
              <a:t>Explaining Variance – Scree Plots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85361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2712" y="817269"/>
            <a:ext cx="2887287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-10" dirty="0"/>
              <a:t>Normalization</a:t>
            </a:r>
            <a:endParaRPr sz="3600" b="1" dirty="0"/>
          </a:p>
        </p:txBody>
      </p:sp>
      <p:grpSp>
        <p:nvGrpSpPr>
          <p:cNvPr id="3" name="object 3"/>
          <p:cNvGrpSpPr/>
          <p:nvPr/>
        </p:nvGrpSpPr>
        <p:grpSpPr>
          <a:xfrm>
            <a:off x="4056526" y="3781473"/>
            <a:ext cx="3509010" cy="476250"/>
            <a:chOff x="4097165" y="3106938"/>
            <a:chExt cx="3509010" cy="476250"/>
          </a:xfrm>
        </p:grpSpPr>
        <p:sp>
          <p:nvSpPr>
            <p:cNvPr id="4" name="object 4"/>
            <p:cNvSpPr/>
            <p:nvPr/>
          </p:nvSpPr>
          <p:spPr>
            <a:xfrm>
              <a:off x="4104467" y="3403013"/>
              <a:ext cx="40640" cy="23495"/>
            </a:xfrm>
            <a:custGeom>
              <a:avLst/>
              <a:gdLst/>
              <a:ahLst/>
              <a:cxnLst/>
              <a:rect l="l" t="t" r="r" b="b"/>
              <a:pathLst>
                <a:path w="40639" h="23495">
                  <a:moveTo>
                    <a:pt x="0" y="23301"/>
                  </a:moveTo>
                  <a:lnTo>
                    <a:pt x="40489" y="0"/>
                  </a:lnTo>
                </a:path>
              </a:pathLst>
            </a:custGeom>
            <a:ln w="145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44956" y="3409869"/>
              <a:ext cx="60325" cy="158750"/>
            </a:xfrm>
            <a:custGeom>
              <a:avLst/>
              <a:gdLst/>
              <a:ahLst/>
              <a:cxnLst/>
              <a:rect l="l" t="t" r="r" b="b"/>
              <a:pathLst>
                <a:path w="60325" h="158750">
                  <a:moveTo>
                    <a:pt x="0" y="0"/>
                  </a:moveTo>
                  <a:lnTo>
                    <a:pt x="60022" y="158293"/>
                  </a:lnTo>
                </a:path>
              </a:pathLst>
            </a:custGeom>
            <a:ln w="294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12210" y="3114520"/>
              <a:ext cx="3394075" cy="454025"/>
            </a:xfrm>
            <a:custGeom>
              <a:avLst/>
              <a:gdLst/>
              <a:ahLst/>
              <a:cxnLst/>
              <a:rect l="l" t="t" r="r" b="b"/>
              <a:pathLst>
                <a:path w="3394075" h="454025">
                  <a:moveTo>
                    <a:pt x="0" y="453643"/>
                  </a:moveTo>
                  <a:lnTo>
                    <a:pt x="80978" y="0"/>
                  </a:lnTo>
                </a:path>
                <a:path w="3394075" h="454025">
                  <a:moveTo>
                    <a:pt x="80978" y="0"/>
                  </a:moveTo>
                  <a:lnTo>
                    <a:pt x="3393529" y="0"/>
                  </a:lnTo>
                </a:path>
              </a:pathLst>
            </a:custGeom>
            <a:ln w="147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78159" y="1729163"/>
            <a:ext cx="9829800" cy="365677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79400" indent="-229235">
              <a:lnSpc>
                <a:spcPct val="100000"/>
              </a:lnSpc>
              <a:spcBef>
                <a:spcPts val="775"/>
              </a:spcBef>
              <a:buFont typeface="Wingdings 2"/>
              <a:buChar char=""/>
              <a:tabLst>
                <a:tab pos="280035" algn="l"/>
              </a:tabLst>
            </a:pP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Technique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force</a:t>
            </a:r>
            <a:r>
              <a:rPr sz="28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attributes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have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common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value</a:t>
            </a:r>
            <a:r>
              <a:rPr sz="28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range</a:t>
            </a:r>
            <a:endParaRPr sz="2800" dirty="0">
              <a:latin typeface="Calibri"/>
              <a:cs typeface="Calibri"/>
            </a:endParaRPr>
          </a:p>
          <a:p>
            <a:pPr marL="279400" indent="-229235">
              <a:lnSpc>
                <a:spcPct val="100000"/>
              </a:lnSpc>
              <a:spcBef>
                <a:spcPts val="675"/>
              </a:spcBef>
              <a:buFont typeface="Wingdings 2"/>
              <a:buChar char=""/>
              <a:tabLst>
                <a:tab pos="280035" algn="l"/>
              </a:tabLst>
            </a:pPr>
            <a:r>
              <a:rPr lang="en-US" sz="2800" dirty="0">
                <a:solidFill>
                  <a:srgbClr val="404040"/>
                </a:solidFill>
                <a:latin typeface="Calibri"/>
                <a:cs typeface="Calibri"/>
              </a:rPr>
              <a:t>Why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need</a:t>
            </a:r>
            <a:r>
              <a:rPr lang="en-US" sz="2800" dirty="0">
                <a:solidFill>
                  <a:srgbClr val="404040"/>
                </a:solidFill>
                <a:latin typeface="Calibri"/>
                <a:cs typeface="Calibri"/>
              </a:rPr>
              <a:t>ed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?</a:t>
            </a:r>
            <a:r>
              <a:rPr lang="en-US" sz="2800" spc="-50" dirty="0">
                <a:solidFill>
                  <a:srgbClr val="404040"/>
                </a:solidFill>
                <a:latin typeface="Calibri"/>
                <a:cs typeface="Calibri"/>
              </a:rPr>
              <a:t>  (Depends on what you think is important)</a:t>
            </a:r>
            <a:endParaRPr sz="2800" dirty="0">
              <a:latin typeface="Calibri"/>
              <a:cs typeface="Calibri"/>
            </a:endParaRPr>
          </a:p>
          <a:p>
            <a:pPr marL="736600" lvl="1" indent="-229235">
              <a:lnSpc>
                <a:spcPct val="100000"/>
              </a:lnSpc>
              <a:spcBef>
                <a:spcPts val="310"/>
              </a:spcBef>
              <a:buFont typeface="Wingdings 2"/>
              <a:buChar char=""/>
              <a:tabLst>
                <a:tab pos="736600" algn="l"/>
                <a:tab pos="73723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Consider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following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pair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points</a:t>
            </a:r>
            <a:endParaRPr sz="2000" dirty="0">
              <a:latin typeface="Calibri"/>
              <a:cs typeface="Calibri"/>
            </a:endParaRPr>
          </a:p>
          <a:p>
            <a:pPr marL="1879600">
              <a:lnSpc>
                <a:spcPct val="100000"/>
              </a:lnSpc>
              <a:spcBef>
                <a:spcPts val="265"/>
              </a:spcBef>
            </a:pP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x</a:t>
            </a:r>
            <a:r>
              <a:rPr sz="1950" i="1" baseline="-21367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(0.1,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20)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x</a:t>
            </a:r>
            <a:r>
              <a:rPr sz="1950" i="1" baseline="-21367" dirty="0">
                <a:solidFill>
                  <a:srgbClr val="404040"/>
                </a:solidFill>
                <a:latin typeface="Calibri"/>
                <a:cs typeface="Calibri"/>
              </a:rPr>
              <a:t>j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(0.9,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720).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 dirty="0">
              <a:latin typeface="Calibri"/>
              <a:cs typeface="Calibri"/>
            </a:endParaRPr>
          </a:p>
          <a:p>
            <a:pPr marL="447040" algn="ctr">
              <a:lnSpc>
                <a:spcPct val="100000"/>
              </a:lnSpc>
              <a:tabLst>
                <a:tab pos="2431415" algn="l"/>
                <a:tab pos="5821680" algn="l"/>
              </a:tabLst>
            </a:pPr>
            <a:r>
              <a:rPr sz="2550" i="1" spc="50" dirty="0">
                <a:latin typeface="Times New Roman"/>
                <a:cs typeface="Times New Roman"/>
              </a:rPr>
              <a:t>dist</a:t>
            </a:r>
            <a:r>
              <a:rPr sz="2550" spc="50" dirty="0">
                <a:latin typeface="Times New Roman"/>
                <a:cs typeface="Times New Roman"/>
              </a:rPr>
              <a:t>(</a:t>
            </a:r>
            <a:r>
              <a:rPr sz="2550" b="1" spc="50" dirty="0">
                <a:latin typeface="Times New Roman"/>
                <a:cs typeface="Times New Roman"/>
              </a:rPr>
              <a:t>x</a:t>
            </a:r>
            <a:r>
              <a:rPr sz="2400" i="1" spc="75" baseline="-22569" dirty="0">
                <a:latin typeface="Times New Roman"/>
                <a:cs typeface="Times New Roman"/>
              </a:rPr>
              <a:t>i</a:t>
            </a:r>
            <a:r>
              <a:rPr sz="2400" i="1" spc="-179" baseline="-22569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,</a:t>
            </a:r>
            <a:r>
              <a:rPr sz="2550" spc="-375" dirty="0">
                <a:latin typeface="Times New Roman"/>
                <a:cs typeface="Times New Roman"/>
              </a:rPr>
              <a:t> </a:t>
            </a:r>
            <a:r>
              <a:rPr sz="2550" b="1" spc="60" dirty="0">
                <a:latin typeface="Times New Roman"/>
                <a:cs typeface="Times New Roman"/>
              </a:rPr>
              <a:t>x</a:t>
            </a:r>
            <a:r>
              <a:rPr sz="2550" b="1" spc="-250" dirty="0">
                <a:latin typeface="Times New Roman"/>
                <a:cs typeface="Times New Roman"/>
              </a:rPr>
              <a:t> </a:t>
            </a:r>
            <a:r>
              <a:rPr sz="2400" i="1" baseline="-22569" dirty="0">
                <a:latin typeface="Times New Roman"/>
                <a:cs typeface="Times New Roman"/>
              </a:rPr>
              <a:t>j</a:t>
            </a:r>
            <a:r>
              <a:rPr sz="2400" i="1" spc="-67" baseline="-22569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)</a:t>
            </a:r>
            <a:r>
              <a:rPr sz="2550" spc="-5" dirty="0">
                <a:latin typeface="Times New Roman"/>
                <a:cs typeface="Times New Roman"/>
              </a:rPr>
              <a:t> </a:t>
            </a:r>
            <a:r>
              <a:rPr sz="2550" spc="20" dirty="0">
                <a:latin typeface="Symbol"/>
                <a:cs typeface="Symbol"/>
              </a:rPr>
              <a:t></a:t>
            </a:r>
            <a:r>
              <a:rPr sz="2550" dirty="0">
                <a:latin typeface="Times New Roman"/>
                <a:cs typeface="Times New Roman"/>
              </a:rPr>
              <a:t>	(0.9</a:t>
            </a:r>
            <a:r>
              <a:rPr sz="2550" spc="-180" dirty="0">
                <a:latin typeface="Times New Roman"/>
                <a:cs typeface="Times New Roman"/>
              </a:rPr>
              <a:t> </a:t>
            </a:r>
            <a:r>
              <a:rPr sz="2550" spc="60" dirty="0">
                <a:latin typeface="Symbol"/>
                <a:cs typeface="Symbol"/>
              </a:rPr>
              <a:t></a:t>
            </a:r>
            <a:r>
              <a:rPr sz="2550" spc="-190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0.1)</a:t>
            </a:r>
            <a:r>
              <a:rPr sz="2400" baseline="39930" dirty="0">
                <a:latin typeface="Times New Roman"/>
                <a:cs typeface="Times New Roman"/>
              </a:rPr>
              <a:t>2</a:t>
            </a:r>
            <a:r>
              <a:rPr sz="2400" spc="532" baseline="39930" dirty="0">
                <a:latin typeface="Times New Roman"/>
                <a:cs typeface="Times New Roman"/>
              </a:rPr>
              <a:t> </a:t>
            </a:r>
            <a:r>
              <a:rPr sz="2550" spc="60" dirty="0">
                <a:latin typeface="Symbol"/>
                <a:cs typeface="Symbol"/>
              </a:rPr>
              <a:t></a:t>
            </a:r>
            <a:r>
              <a:rPr sz="2550" spc="-140" dirty="0">
                <a:latin typeface="Times New Roman"/>
                <a:cs typeface="Times New Roman"/>
              </a:rPr>
              <a:t> </a:t>
            </a:r>
            <a:r>
              <a:rPr sz="2550" spc="120" dirty="0">
                <a:latin typeface="Times New Roman"/>
                <a:cs typeface="Times New Roman"/>
              </a:rPr>
              <a:t>(720</a:t>
            </a:r>
            <a:r>
              <a:rPr sz="2550" spc="120" dirty="0">
                <a:latin typeface="Symbol"/>
                <a:cs typeface="Symbol"/>
              </a:rPr>
              <a:t></a:t>
            </a:r>
            <a:r>
              <a:rPr sz="2550" spc="-140" dirty="0">
                <a:latin typeface="Times New Roman"/>
                <a:cs typeface="Times New Roman"/>
              </a:rPr>
              <a:t> </a:t>
            </a:r>
            <a:r>
              <a:rPr sz="2550" spc="-20" dirty="0">
                <a:latin typeface="Times New Roman"/>
                <a:cs typeface="Times New Roman"/>
              </a:rPr>
              <a:t>20)</a:t>
            </a:r>
            <a:r>
              <a:rPr sz="2400" spc="-30" baseline="39930" dirty="0">
                <a:latin typeface="Times New Roman"/>
                <a:cs typeface="Times New Roman"/>
              </a:rPr>
              <a:t>2</a:t>
            </a:r>
            <a:r>
              <a:rPr sz="2400" baseline="39930" dirty="0">
                <a:latin typeface="Times New Roman"/>
                <a:cs typeface="Times New Roman"/>
              </a:rPr>
              <a:t>	</a:t>
            </a:r>
            <a:r>
              <a:rPr sz="2550" spc="70" dirty="0">
                <a:latin typeface="Symbol"/>
                <a:cs typeface="Symbol"/>
              </a:rPr>
              <a:t></a:t>
            </a:r>
            <a:r>
              <a:rPr sz="2550" spc="-110" dirty="0">
                <a:latin typeface="Times New Roman"/>
                <a:cs typeface="Times New Roman"/>
              </a:rPr>
              <a:t> </a:t>
            </a:r>
            <a:r>
              <a:rPr sz="2550" spc="95" dirty="0">
                <a:latin typeface="Times New Roman"/>
                <a:cs typeface="Times New Roman"/>
              </a:rPr>
              <a:t>700</a:t>
            </a:r>
            <a:r>
              <a:rPr sz="2550" spc="70" dirty="0">
                <a:latin typeface="Times New Roman"/>
                <a:cs typeface="Times New Roman"/>
              </a:rPr>
              <a:t>.</a:t>
            </a:r>
            <a:r>
              <a:rPr sz="2550" spc="95" dirty="0">
                <a:latin typeface="Times New Roman"/>
                <a:cs typeface="Times New Roman"/>
              </a:rPr>
              <a:t>00045</a:t>
            </a:r>
            <a:r>
              <a:rPr sz="2550" spc="-985" dirty="0">
                <a:latin typeface="Times New Roman"/>
                <a:cs typeface="Times New Roman"/>
              </a:rPr>
              <a:t>7</a:t>
            </a:r>
            <a:endParaRPr sz="2550" dirty="0">
              <a:latin typeface="Times New Roman"/>
              <a:cs typeface="Times New Roman"/>
            </a:endParaRPr>
          </a:p>
          <a:p>
            <a:pPr marL="279400" marR="768985" indent="-229235">
              <a:lnSpc>
                <a:spcPts val="3460"/>
              </a:lnSpc>
              <a:spcBef>
                <a:spcPts val="2120"/>
              </a:spcBef>
              <a:buFont typeface="Wingdings 2"/>
              <a:buChar char=""/>
              <a:tabLst>
                <a:tab pos="280035" algn="l"/>
              </a:tabLst>
            </a:pP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3200" spc="-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main</a:t>
            </a:r>
            <a:r>
              <a:rPr sz="3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approaches</a:t>
            </a:r>
            <a:r>
              <a:rPr sz="32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32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standardize</a:t>
            </a:r>
            <a:r>
              <a:rPr sz="3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interval</a:t>
            </a:r>
            <a:r>
              <a:rPr sz="3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scaled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attributes,</a:t>
            </a:r>
            <a:r>
              <a:rPr sz="3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404040"/>
                </a:solidFill>
                <a:latin typeface="Calibri"/>
                <a:cs typeface="Calibri"/>
              </a:rPr>
              <a:t>range</a:t>
            </a:r>
            <a:r>
              <a:rPr sz="3200" b="1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3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404040"/>
                </a:solidFill>
                <a:latin typeface="Calibri"/>
                <a:cs typeface="Calibri"/>
              </a:rPr>
              <a:t>z-</a:t>
            </a:r>
            <a:r>
              <a:rPr sz="3200" b="1" dirty="0">
                <a:solidFill>
                  <a:srgbClr val="404040"/>
                </a:solidFill>
                <a:latin typeface="Calibri"/>
                <a:cs typeface="Calibri"/>
              </a:rPr>
              <a:t>score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r>
              <a:rPr sz="3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i="1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3200" i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3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3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attribute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62881" y="6026711"/>
            <a:ext cx="2311400" cy="0"/>
          </a:xfrm>
          <a:custGeom>
            <a:avLst/>
            <a:gdLst/>
            <a:ahLst/>
            <a:cxnLst/>
            <a:rect l="l" t="t" r="r" b="b"/>
            <a:pathLst>
              <a:path w="2311400">
                <a:moveTo>
                  <a:pt x="0" y="0"/>
                </a:moveTo>
                <a:lnTo>
                  <a:pt x="2311010" y="0"/>
                </a:lnTo>
              </a:path>
            </a:pathLst>
          </a:custGeom>
          <a:ln w="14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01858" y="5770970"/>
            <a:ext cx="108585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spc="15" dirty="0">
                <a:latin typeface="Times New Roman"/>
                <a:cs typeface="Times New Roman"/>
              </a:rPr>
              <a:t>,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74464" y="6027245"/>
            <a:ext cx="2297430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spc="60" dirty="0">
                <a:latin typeface="Times New Roman"/>
                <a:cs typeface="Times New Roman"/>
              </a:rPr>
              <a:t>max(</a:t>
            </a:r>
            <a:r>
              <a:rPr sz="2550" spc="-409" dirty="0">
                <a:latin typeface="Times New Roman"/>
                <a:cs typeface="Times New Roman"/>
              </a:rPr>
              <a:t> </a:t>
            </a: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30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)</a:t>
            </a:r>
            <a:r>
              <a:rPr sz="2550" spc="-125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Symbol"/>
                <a:cs typeface="Symbol"/>
              </a:rPr>
              <a:t></a:t>
            </a:r>
            <a:r>
              <a:rPr sz="2550" spc="-130" dirty="0">
                <a:latin typeface="Times New Roman"/>
                <a:cs typeface="Times New Roman"/>
              </a:rPr>
              <a:t> </a:t>
            </a:r>
            <a:r>
              <a:rPr sz="2550" spc="50" dirty="0">
                <a:latin typeface="Times New Roman"/>
                <a:cs typeface="Times New Roman"/>
              </a:rPr>
              <a:t>min(</a:t>
            </a:r>
            <a:r>
              <a:rPr sz="2550" spc="-340" dirty="0">
                <a:latin typeface="Times New Roman"/>
                <a:cs typeface="Times New Roman"/>
              </a:rPr>
              <a:t> </a:t>
            </a: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30" dirty="0">
                <a:latin typeface="Times New Roman"/>
                <a:cs typeface="Times New Roman"/>
              </a:rPr>
              <a:t> </a:t>
            </a:r>
            <a:r>
              <a:rPr sz="2550" spc="-50" dirty="0">
                <a:latin typeface="Times New Roman"/>
                <a:cs typeface="Times New Roman"/>
              </a:rPr>
              <a:t>)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15291" y="5522333"/>
            <a:ext cx="1226820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175" indent="-245110">
              <a:lnSpc>
                <a:spcPct val="100000"/>
              </a:lnSpc>
              <a:spcBef>
                <a:spcPts val="100"/>
              </a:spcBef>
              <a:buFont typeface="Symbol"/>
              <a:buChar char=""/>
              <a:tabLst>
                <a:tab pos="257810" algn="l"/>
              </a:tabLst>
            </a:pPr>
            <a:r>
              <a:rPr sz="2550" spc="50" dirty="0">
                <a:latin typeface="Times New Roman"/>
                <a:cs typeface="Times New Roman"/>
              </a:rPr>
              <a:t>min(</a:t>
            </a:r>
            <a:r>
              <a:rPr sz="2550" spc="-345" dirty="0">
                <a:latin typeface="Times New Roman"/>
                <a:cs typeface="Times New Roman"/>
              </a:rPr>
              <a:t> </a:t>
            </a: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35" dirty="0">
                <a:latin typeface="Times New Roman"/>
                <a:cs typeface="Times New Roman"/>
              </a:rPr>
              <a:t> </a:t>
            </a:r>
            <a:r>
              <a:rPr sz="2550" spc="-50" dirty="0">
                <a:latin typeface="Times New Roman"/>
                <a:cs typeface="Times New Roman"/>
              </a:rPr>
              <a:t>)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3059" y="5603832"/>
            <a:ext cx="331470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825" i="1" spc="-37" baseline="14161" dirty="0">
                <a:latin typeface="Times New Roman"/>
                <a:cs typeface="Times New Roman"/>
              </a:rPr>
              <a:t>x</a:t>
            </a:r>
            <a:r>
              <a:rPr sz="1600" i="1" spc="-25" dirty="0">
                <a:latin typeface="Times New Roman"/>
                <a:cs typeface="Times New Roman"/>
              </a:rPr>
              <a:t>if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00692" y="5969448"/>
            <a:ext cx="144145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i="1" spc="-25" dirty="0">
                <a:latin typeface="Times New Roman"/>
                <a:cs typeface="Times New Roman"/>
              </a:rPr>
              <a:t>if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72220" y="5770970"/>
            <a:ext cx="1621790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8250" algn="l"/>
              </a:tabLst>
            </a:pPr>
            <a:r>
              <a:rPr sz="2550" i="1" spc="-10" dirty="0">
                <a:latin typeface="Times New Roman"/>
                <a:cs typeface="Times New Roman"/>
              </a:rPr>
              <a:t>range</a:t>
            </a:r>
            <a:r>
              <a:rPr sz="2550" spc="-10" dirty="0">
                <a:latin typeface="Times New Roman"/>
                <a:cs typeface="Times New Roman"/>
              </a:rPr>
              <a:t>(</a:t>
            </a:r>
            <a:r>
              <a:rPr sz="2550" i="1" spc="-10" dirty="0">
                <a:latin typeface="Times New Roman"/>
                <a:cs typeface="Times New Roman"/>
              </a:rPr>
              <a:t>x</a:t>
            </a:r>
            <a:r>
              <a:rPr sz="2550" i="1" dirty="0">
                <a:latin typeface="Times New Roman"/>
                <a:cs typeface="Times New Roman"/>
              </a:rPr>
              <a:t>	</a:t>
            </a:r>
            <a:r>
              <a:rPr sz="2550" dirty="0">
                <a:latin typeface="Times New Roman"/>
                <a:cs typeface="Times New Roman"/>
              </a:rPr>
              <a:t>)</a:t>
            </a:r>
            <a:r>
              <a:rPr sz="2550" spc="-15" dirty="0">
                <a:latin typeface="Times New Roman"/>
                <a:cs typeface="Times New Roman"/>
              </a:rPr>
              <a:t> </a:t>
            </a:r>
            <a:r>
              <a:rPr sz="2550" spc="-5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C4F05E7BDB54C9A10D3B5BD3181D7" ma:contentTypeVersion="11" ma:contentTypeDescription="Create a new document." ma:contentTypeScope="" ma:versionID="3e4b7700f4b96b687db6bab7f1a3d189">
  <xsd:schema xmlns:xsd="http://www.w3.org/2001/XMLSchema" xmlns:xs="http://www.w3.org/2001/XMLSchema" xmlns:p="http://schemas.microsoft.com/office/2006/metadata/properties" xmlns:ns3="a708a1a5-5c61-4fa0-82f1-1f66e9fa9e47" targetNamespace="http://schemas.microsoft.com/office/2006/metadata/properties" ma:root="true" ma:fieldsID="8e239a11099bf5ccfba342e3f8aac9ff" ns3:_="">
    <xsd:import namespace="a708a1a5-5c61-4fa0-82f1-1f66e9fa9e4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08a1a5-5c61-4fa0-82f1-1f66e9fa9e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C5334A-BED3-4971-A870-130427115D3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a708a1a5-5c61-4fa0-82f1-1f66e9fa9e4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4776EA4-E208-4A89-8C0C-ABB9BC6CB6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08a1a5-5c61-4fa0-82f1-1f66e9fa9e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B169F3-3C2E-412D-8084-C85190318C4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41602</TotalTime>
  <Words>2169</Words>
  <Application>Microsoft Macintosh PowerPoint</Application>
  <PresentationFormat>Widescreen</PresentationFormat>
  <Paragraphs>371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Calibri</vt:lpstr>
      <vt:lpstr>Cambria Math</vt:lpstr>
      <vt:lpstr>Calibri Light</vt:lpstr>
      <vt:lpstr>Symbol</vt:lpstr>
      <vt:lpstr>Arial</vt:lpstr>
      <vt:lpstr>Wingdings 2</vt:lpstr>
      <vt:lpstr>Times New Roman</vt:lpstr>
      <vt:lpstr>Office Theme</vt:lpstr>
      <vt:lpstr>Un-supervised Learning  NetNeuro 2023 </vt:lpstr>
      <vt:lpstr>PowerPoint Presentation</vt:lpstr>
      <vt:lpstr>Example Dimensionality Reduction</vt:lpstr>
      <vt:lpstr>Example Too Much Data</vt:lpstr>
      <vt:lpstr>Principal Components Analysis (PCA) </vt:lpstr>
      <vt:lpstr>How does PCA work?</vt:lpstr>
      <vt:lpstr>Explaining Variance</vt:lpstr>
      <vt:lpstr>PowerPoint Presentation</vt:lpstr>
      <vt:lpstr>Normalization</vt:lpstr>
      <vt:lpstr>Problem: What if I have more than two really important PCA values </vt:lpstr>
      <vt:lpstr>What is t-SNE?</vt:lpstr>
      <vt:lpstr>How does tSNE work?</vt:lpstr>
      <vt:lpstr>Distance scaling and perplexity </vt:lpstr>
      <vt:lpstr>Perplexity Robustness</vt:lpstr>
      <vt:lpstr>PowerPoint Presentation</vt:lpstr>
      <vt:lpstr>PowerPoint Presentation</vt:lpstr>
      <vt:lpstr>PowerPoint Presentation</vt:lpstr>
      <vt:lpstr>PowerPoint Presentation</vt:lpstr>
      <vt:lpstr>UMAP</vt:lpstr>
      <vt:lpstr>UMAP differences</vt:lpstr>
      <vt:lpstr>Reminder Dimensionality Reduction</vt:lpstr>
      <vt:lpstr>A Reminder</vt:lpstr>
      <vt:lpstr>Deep Unsupervised Learning Vocab</vt:lpstr>
      <vt:lpstr>Autoencoder</vt:lpstr>
      <vt:lpstr>PowerPoint Presentation</vt:lpstr>
      <vt:lpstr>Denoising </vt:lpstr>
      <vt:lpstr>Becoming Available as Tools in Genomics</vt:lpstr>
      <vt:lpstr>Generative Adversarial Learning (GANS)</vt:lpstr>
      <vt:lpstr>These Networks have produced incredible results for images</vt:lpstr>
      <vt:lpstr>PowerPoint Presentation</vt:lpstr>
      <vt:lpstr>Other Models</vt:lpstr>
      <vt:lpstr>PowerPoint Presentation</vt:lpstr>
      <vt:lpstr>Clustering Motivation</vt:lpstr>
      <vt:lpstr>Cluster</vt:lpstr>
      <vt:lpstr>Applications</vt:lpstr>
      <vt:lpstr>Types of clustering</vt:lpstr>
      <vt:lpstr>K-means example</vt:lpstr>
      <vt:lpstr>Example contd..</vt:lpstr>
      <vt:lpstr>Example contd..</vt:lpstr>
      <vt:lpstr>Example contd..</vt:lpstr>
      <vt:lpstr>Example contd..</vt:lpstr>
      <vt:lpstr>Contd..</vt:lpstr>
      <vt:lpstr>PowerPoint Presentation</vt:lpstr>
      <vt:lpstr>3. Hierarchical Clustering</vt:lpstr>
      <vt:lpstr>Types of hierarchical clustering</vt:lpstr>
      <vt:lpstr>An example: working of the algorithm</vt:lpstr>
      <vt:lpstr>How to choose a clustering algorithm</vt:lpstr>
      <vt:lpstr>Contd..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creator>Anil</dc:creator>
  <cp:lastModifiedBy>Jake Searcy</cp:lastModifiedBy>
  <cp:revision>84</cp:revision>
  <dcterms:created xsi:type="dcterms:W3CDTF">2022-03-23T04:51:24Z</dcterms:created>
  <dcterms:modified xsi:type="dcterms:W3CDTF">2023-09-14T18:00:34Z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0x010100339C4F05E7BDB54C9A10D3B5BD3181D7</vt:lpwstr>
  </property>
</Properties>
</file>